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75" r:id="rId4"/>
    <p:sldId id="258" r:id="rId5"/>
    <p:sldId id="270" r:id="rId6"/>
    <p:sldId id="271" r:id="rId7"/>
    <p:sldId id="272" r:id="rId8"/>
    <p:sldId id="273" r:id="rId9"/>
    <p:sldId id="274" r:id="rId10"/>
    <p:sldId id="277" r:id="rId11"/>
    <p:sldId id="268" r:id="rId12"/>
    <p:sldId id="276" r:id="rId13"/>
    <p:sldId id="278" r:id="rId14"/>
    <p:sldId id="267" r:id="rId15"/>
    <p:sldId id="280" r:id="rId16"/>
    <p:sldId id="279" r:id="rId17"/>
    <p:sldId id="269"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p:cViewPr varScale="1">
        <p:scale>
          <a:sx n="95" d="100"/>
          <a:sy n="95" d="100"/>
        </p:scale>
        <p:origin x="-4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BB7C7F-3A63-4FF2-8E59-8D2805D10AA2}" type="datetimeFigureOut">
              <a:rPr lang="en-US" smtClean="0"/>
              <a:pPr/>
              <a:t>1/24/2012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8BBB77-87D9-490B-A2EC-16C0FF05A82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19:50 </a:t>
            </a:r>
            <a:r>
              <a:rPr lang="en-US" dirty="0" err="1" smtClean="0"/>
              <a:t>vs</a:t>
            </a:r>
            <a:r>
              <a:rPr lang="en-US" dirty="0" smtClean="0"/>
              <a:t> 77:19</a:t>
            </a:r>
            <a:endParaRPr lang="en-US" dirty="0"/>
          </a:p>
        </p:txBody>
      </p:sp>
      <p:sp>
        <p:nvSpPr>
          <p:cNvPr id="4" name="Slide Number Placeholder 3"/>
          <p:cNvSpPr>
            <a:spLocks noGrp="1"/>
          </p:cNvSpPr>
          <p:nvPr>
            <p:ph type="sldNum" sz="quarter" idx="10"/>
          </p:nvPr>
        </p:nvSpPr>
        <p:spPr/>
        <p:txBody>
          <a:bodyPr/>
          <a:lstStyle/>
          <a:p>
            <a:fld id="{EA8BBB77-87D9-490B-A2EC-16C0FF05A82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0AC22F3-4539-490C-9775-DD1CF7D2E223}" type="datetimeFigureOut">
              <a:rPr lang="en-US" smtClean="0"/>
              <a:pPr/>
              <a:t>1/24/2012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3B10707-6B75-41B6-B166-08C2C98074D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AC22F3-4539-490C-9775-DD1CF7D2E223}"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10707-6B75-41B6-B166-08C2C98074D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3B10707-6B75-41B6-B166-08C2C98074D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AC22F3-4539-490C-9775-DD1CF7D2E223}"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0AC22F3-4539-490C-9775-DD1CF7D2E223}" type="datetimeFigureOut">
              <a:rPr lang="en-US" smtClean="0"/>
              <a:pPr/>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3B10707-6B75-41B6-B166-08C2C98074D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0AC22F3-4539-490C-9775-DD1CF7D2E223}" type="datetimeFigureOut">
              <a:rPr lang="en-US" smtClean="0"/>
              <a:pPr/>
              <a:t>1/24/2012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3B10707-6B75-41B6-B166-08C2C98074D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0AC22F3-4539-490C-9775-DD1CF7D2E223}" type="datetimeFigureOut">
              <a:rPr lang="en-US" smtClean="0"/>
              <a:pPr/>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B10707-6B75-41B6-B166-08C2C98074D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0AC22F3-4539-490C-9775-DD1CF7D2E223}" type="datetimeFigureOut">
              <a:rPr lang="en-US" smtClean="0"/>
              <a:pPr/>
              <a:t>1/24/2012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3B10707-6B75-41B6-B166-08C2C98074D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AC22F3-4539-490C-9775-DD1CF7D2E223}" type="datetimeFigureOut">
              <a:rPr lang="en-US" smtClean="0"/>
              <a:pPr/>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3B10707-6B75-41B6-B166-08C2C98074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0AC22F3-4539-490C-9775-DD1CF7D2E223}" type="datetimeFigureOut">
              <a:rPr lang="en-US" smtClean="0"/>
              <a:pPr/>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3B10707-6B75-41B6-B166-08C2C98074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3B10707-6B75-41B6-B166-08C2C98074D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0AC22F3-4539-490C-9775-DD1CF7D2E223}" type="datetimeFigureOut">
              <a:rPr lang="en-US" smtClean="0"/>
              <a:pPr/>
              <a:t>1/24/2012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3B10707-6B75-41B6-B166-08C2C98074D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0AC22F3-4539-490C-9775-DD1CF7D2E223}" type="datetimeFigureOut">
              <a:rPr lang="en-US" smtClean="0"/>
              <a:pPr/>
              <a:t>1/24/2012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0AC22F3-4539-490C-9775-DD1CF7D2E223}" type="datetimeFigureOut">
              <a:rPr lang="en-US" smtClean="0"/>
              <a:pPr/>
              <a:t>1/24/2012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3B10707-6B75-41B6-B166-08C2C98074D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allup.com/poll/1825/about-one-four-americans-can-hold-conversation-second-language.asp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rezki.net/Le-bilinguisme-en-Europe.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Bilingualisme</a:t>
            </a:r>
            <a:endParaRPr lang="en-US" dirty="0"/>
          </a:p>
        </p:txBody>
      </p:sp>
      <p:sp>
        <p:nvSpPr>
          <p:cNvPr id="2" name="Title 1"/>
          <p:cNvSpPr>
            <a:spLocks noGrp="1"/>
          </p:cNvSpPr>
          <p:nvPr>
            <p:ph type="ctrTitle"/>
          </p:nvPr>
        </p:nvSpPr>
        <p:spPr/>
        <p:txBody>
          <a:bodyPr/>
          <a:lstStyle/>
          <a:p>
            <a:r>
              <a:rPr lang="en-US" dirty="0" err="1" smtClean="0"/>
              <a:t>L’identité</a:t>
            </a:r>
            <a:r>
              <a:rPr lang="en-US" dirty="0" smtClean="0"/>
              <a:t> </a:t>
            </a:r>
            <a:r>
              <a:rPr lang="en-US" dirty="0" err="1" smtClean="0"/>
              <a:t>Linguistique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58952"/>
          </a:xfrm>
        </p:spPr>
        <p:txBody>
          <a:bodyPr>
            <a:normAutofit fontScale="90000"/>
          </a:bodyPr>
          <a:lstStyle/>
          <a:p>
            <a:r>
              <a:rPr lang="fr-FR" dirty="0" smtClean="0"/>
              <a:t>Les Faits du Bilinguisme par </a:t>
            </a:r>
            <a:r>
              <a:rPr lang="fr-FR" b="1" i="1" dirty="0" smtClean="0"/>
              <a:t>Michèle NARVEZ</a:t>
            </a:r>
            <a:endParaRPr lang="fr-FR" dirty="0"/>
          </a:p>
        </p:txBody>
      </p:sp>
      <p:sp>
        <p:nvSpPr>
          <p:cNvPr id="3" name="Content Placeholder 2"/>
          <p:cNvSpPr>
            <a:spLocks noGrp="1"/>
          </p:cNvSpPr>
          <p:nvPr>
            <p:ph sz="quarter" idx="1"/>
          </p:nvPr>
        </p:nvSpPr>
        <p:spPr/>
        <p:txBody>
          <a:bodyPr>
            <a:normAutofit/>
          </a:bodyPr>
          <a:lstStyle/>
          <a:p>
            <a:r>
              <a:rPr lang="fr-FR" dirty="0" smtClean="0"/>
              <a:t>Aujourd'hui, plus de 50 % des habitants de la planète sont bilingues, et ce pourcentage devrait encore augmenter du fait d'une plus grande mobilité planétaire. Certaines personnes sont bilingues à cause des caractéristiques de leur famille, d'autres en raison d'une migration ou du fait qu'ils habitent une zone frontalière ou un pays qui regroupe plusieurs langues. Le bilinguisme est extrêmement répandu en France.</a:t>
            </a:r>
          </a:p>
          <a:p>
            <a:r>
              <a:rPr lang="en-US" sz="2200" dirty="0" smtClean="0">
                <a:hlinkClick r:id="rId2"/>
              </a:rPr>
              <a:t>http://eduscol.education.fr/cid46630/bilinguisme-et-biculturalisme-l-enseignement-des-langues-vivantes.html</a:t>
            </a:r>
            <a:endParaRPr lang="fr-FR" sz="2200" dirty="0" smtClean="0"/>
          </a:p>
          <a:p>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fr-FR" dirty="0" smtClean="0"/>
              <a:t>Les Faits et Pourcentages des </a:t>
            </a:r>
            <a:r>
              <a:rPr lang="fr-FR" sz="3600" dirty="0" smtClean="0">
                <a:solidFill>
                  <a:schemeClr val="tx1"/>
                </a:solidFill>
              </a:rPr>
              <a:t>États-Unis</a:t>
            </a:r>
            <a:r>
              <a:rPr lang="fr-FR" dirty="0" smtClean="0"/>
              <a:t> </a:t>
            </a:r>
            <a:endParaRPr lang="fr-FR" dirty="0"/>
          </a:p>
        </p:txBody>
      </p:sp>
      <p:sp>
        <p:nvSpPr>
          <p:cNvPr id="4" name="Content Placeholder 2"/>
          <p:cNvSpPr txBox="1">
            <a:spLocks/>
          </p:cNvSpPr>
          <p:nvPr/>
        </p:nvSpPr>
        <p:spPr>
          <a:xfrm>
            <a:off x="152400" y="1447800"/>
            <a:ext cx="8839200" cy="46482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tabLst/>
              <a:defRPr/>
            </a:pPr>
            <a:endParaRPr lang="fr-FR" sz="2700" dirty="0" smtClean="0"/>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fr-FR" sz="2700" b="0" i="0" u="none" strike="noStrike" kern="1200" cap="none" spc="0" normalizeH="0" baseline="0" noProof="0" dirty="0" smtClean="0">
                <a:ln>
                  <a:noFill/>
                </a:ln>
                <a:solidFill>
                  <a:schemeClr val="tx1"/>
                </a:solidFill>
                <a:effectLst/>
                <a:uLnTx/>
                <a:uFillTx/>
                <a:latin typeface="+mn-lt"/>
                <a:ea typeface="+mn-ea"/>
                <a:cs typeface="+mn-cs"/>
              </a:rPr>
              <a:t>26% = conversation</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lang="fr-FR" sz="2700" dirty="0" smtClean="0"/>
          </a:p>
          <a:p>
            <a:pPr marL="274320" lvl="0" indent="-274320">
              <a:spcBef>
                <a:spcPct val="20000"/>
              </a:spcBef>
              <a:buClr>
                <a:schemeClr val="accent1"/>
              </a:buClr>
              <a:buSzPct val="85000"/>
              <a:buFont typeface="Wingdings 2"/>
              <a:buChar char=""/>
              <a:defRPr/>
            </a:pPr>
            <a:r>
              <a:rPr lang="fr-FR" sz="2700" dirty="0" smtClean="0"/>
              <a:t>L’apprentissage aux USA vs en France</a:t>
            </a:r>
            <a:endParaRPr kumimoji="0" lang="fr-FR" sz="27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lang="fr-FR" sz="2700" dirty="0" smtClean="0"/>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lang="fr-FR" sz="2700" dirty="0" smtClean="0"/>
              <a:t>espagnol</a:t>
            </a:r>
            <a:r>
              <a:rPr kumimoji="0" lang="fr-FR" sz="2700" b="0" i="0" u="none" strike="noStrike" kern="1200" cap="none" spc="0" normalizeH="0" baseline="0" noProof="0" dirty="0" smtClean="0">
                <a:ln>
                  <a:noFill/>
                </a:ln>
                <a:solidFill>
                  <a:schemeClr val="tx1"/>
                </a:solidFill>
                <a:effectLst/>
                <a:uLnTx/>
                <a:uFillTx/>
                <a:latin typeface="+mn-lt"/>
                <a:ea typeface="+mn-ea"/>
                <a:cs typeface="+mn-cs"/>
              </a:rPr>
              <a:t>,</a:t>
            </a:r>
            <a:r>
              <a:rPr kumimoji="0" lang="fr-FR" sz="2700" b="0" i="0" u="none" strike="noStrike" kern="1200" cap="none" spc="0" normalizeH="0" noProof="0" dirty="0" smtClean="0">
                <a:ln>
                  <a:noFill/>
                </a:ln>
                <a:solidFill>
                  <a:schemeClr val="tx1"/>
                </a:solidFill>
                <a:effectLst/>
                <a:uLnTx/>
                <a:uFillTx/>
                <a:latin typeface="+mn-lt"/>
                <a:ea typeface="+mn-ea"/>
                <a:cs typeface="+mn-cs"/>
              </a:rPr>
              <a:t> français, allemande</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lang="fr-FR" sz="2700" baseline="0" dirty="0" smtClean="0"/>
          </a:p>
          <a:p>
            <a:pPr marL="274320" lvl="0" indent="-274320">
              <a:spcBef>
                <a:spcPct val="20000"/>
              </a:spcBef>
              <a:buClr>
                <a:schemeClr val="accent1"/>
              </a:buClr>
              <a:buSzPct val="85000"/>
              <a:buFont typeface="Wingdings 2"/>
              <a:buChar char=""/>
            </a:pPr>
            <a:r>
              <a:rPr lang="en-US" sz="1100" dirty="0" smtClean="0">
                <a:hlinkClick r:id="rId3"/>
              </a:rPr>
              <a:t>http</a:t>
            </a:r>
            <a:r>
              <a:rPr lang="en-US" sz="1100" dirty="0" smtClean="0">
                <a:hlinkClick r:id="rId3"/>
              </a:rPr>
              <a:t>://www.gallup.com/poll/1825/about-one-four-americans-can-hold-conversation-second-language.aspx</a:t>
            </a:r>
            <a:endParaRPr kumimoji="0" lang="fr-FR" sz="1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fr-FR" dirty="0" smtClean="0"/>
              <a:t>45% (Haut ou Bas?)</a:t>
            </a:r>
          </a:p>
          <a:p>
            <a:endParaRPr lang="fr-FR" dirty="0" smtClean="0"/>
          </a:p>
          <a:p>
            <a:r>
              <a:rPr lang="fr-FR" dirty="0" smtClean="0"/>
              <a:t>Langue officiel?</a:t>
            </a:r>
            <a:endParaRPr lang="fr-FR" dirty="0" smtClean="0"/>
          </a:p>
          <a:p>
            <a:endParaRPr lang="fr-FR" dirty="0" smtClean="0"/>
          </a:p>
          <a:p>
            <a:r>
              <a:rPr lang="en-US" dirty="0" err="1" smtClean="0"/>
              <a:t>Langues</a:t>
            </a:r>
            <a:r>
              <a:rPr lang="en-US" dirty="0" smtClean="0"/>
              <a:t> </a:t>
            </a:r>
            <a:r>
              <a:rPr lang="en-US" dirty="0" err="1" smtClean="0"/>
              <a:t>régionales</a:t>
            </a:r>
            <a:r>
              <a:rPr lang="en-US" dirty="0" smtClean="0"/>
              <a:t>?</a:t>
            </a:r>
            <a:endParaRPr lang="fr-FR" dirty="0" smtClean="0"/>
          </a:p>
          <a:p>
            <a:endParaRPr lang="fr-FR" dirty="0" smtClean="0"/>
          </a:p>
          <a:p>
            <a:r>
              <a:rPr lang="en-US" dirty="0" smtClean="0">
                <a:hlinkClick r:id="rId2"/>
              </a:rPr>
              <a:t>http://www.rezki.net/Le-bilinguisme-en-Europe.html</a:t>
            </a:r>
            <a:endParaRPr lang="fr-FR" dirty="0" smtClean="0"/>
          </a:p>
          <a:p>
            <a:endParaRPr lang="fr-FR" dirty="0" smtClean="0"/>
          </a:p>
          <a:p>
            <a:endParaRPr lang="fr-FR" dirty="0"/>
          </a:p>
        </p:txBody>
      </p:sp>
      <p:sp>
        <p:nvSpPr>
          <p:cNvPr id="4" name="Title 1"/>
          <p:cNvSpPr>
            <a:spLocks noGrp="1"/>
          </p:cNvSpPr>
          <p:nvPr>
            <p:ph type="title"/>
          </p:nvPr>
        </p:nvSpPr>
        <p:spPr/>
        <p:txBody>
          <a:bodyPr>
            <a:normAutofit/>
          </a:bodyPr>
          <a:lstStyle/>
          <a:p>
            <a:pPr lvl="0"/>
            <a:r>
              <a:rPr lang="fr-FR" dirty="0" smtClean="0"/>
              <a:t>Les Faits et Pourcentages de </a:t>
            </a:r>
            <a:r>
              <a:rPr lang="fr-FR" sz="3600" dirty="0" smtClean="0">
                <a:solidFill>
                  <a:schemeClr val="tx1"/>
                </a:solidFill>
              </a:rPr>
              <a:t>La France</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Types du </a:t>
            </a:r>
            <a:r>
              <a:rPr lang="fr-FR" dirty="0" smtClean="0"/>
              <a:t>Bilinguisme par </a:t>
            </a:r>
            <a:r>
              <a:rPr lang="fr-FR" b="1" i="1" dirty="0" smtClean="0"/>
              <a:t>Michèle NARVEZ</a:t>
            </a:r>
            <a:endParaRPr lang="fr-FR" dirty="0"/>
          </a:p>
        </p:txBody>
      </p:sp>
      <p:sp>
        <p:nvSpPr>
          <p:cNvPr id="3" name="Content Placeholder 2"/>
          <p:cNvSpPr>
            <a:spLocks noGrp="1"/>
          </p:cNvSpPr>
          <p:nvPr>
            <p:ph sz="quarter" idx="1"/>
          </p:nvPr>
        </p:nvSpPr>
        <p:spPr>
          <a:xfrm>
            <a:off x="301752" y="1527048"/>
            <a:ext cx="8503920" cy="5178552"/>
          </a:xfrm>
        </p:spPr>
        <p:txBody>
          <a:bodyPr>
            <a:normAutofit fontScale="92500"/>
          </a:bodyPr>
          <a:lstStyle/>
          <a:p>
            <a:pPr>
              <a:buNone/>
            </a:pPr>
            <a:r>
              <a:rPr lang="fr-FR" dirty="0" smtClean="0"/>
              <a:t>On peut se demander si une personne bilingue parle aussi bien les deux langues qu'elle utilise. Nous n'avons d'ailleurs pas défini ce qui pourrait signifier " bien parler une langue ". Les recherches qui ont été menées distinguent différentes formes de bilinguisme. On parle de bilinguisme équilibré lorsque la personne a le même niveau de connaissance des deux langues. Ce bilinguisme est en fait très rare. Par opposition, on parle de bilinguisme dominant lorsque l'on peut constater un avantage d'une langue sur l'autre. Mais dans tous les cas, l'individu bilingue utilise sans problème les deux langues qu'il connaît.</a:t>
            </a:r>
          </a:p>
          <a:p>
            <a:pPr>
              <a:buNone/>
            </a:pPr>
            <a:r>
              <a:rPr lang="en-US" sz="1500" b="1" dirty="0" smtClean="0">
                <a:hlinkClick r:id="rId2"/>
              </a:rPr>
              <a:t>http://eduscol.education.fr/cid46630/bilinguisme-et-biculturalisme-l-enseignement-des-langues-vivantes.html</a:t>
            </a:r>
            <a:endParaRPr lang="fr-FR" sz="15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du </a:t>
            </a:r>
            <a:r>
              <a:rPr lang="en-US" dirty="0" err="1" smtClean="0"/>
              <a:t>Bilinguisme</a:t>
            </a:r>
            <a:endParaRPr lang="en-US" dirty="0"/>
          </a:p>
        </p:txBody>
      </p:sp>
      <p:sp>
        <p:nvSpPr>
          <p:cNvPr id="3" name="Content Placeholder 2"/>
          <p:cNvSpPr>
            <a:spLocks noGrp="1"/>
          </p:cNvSpPr>
          <p:nvPr>
            <p:ph sz="quarter" idx="1"/>
          </p:nvPr>
        </p:nvSpPr>
        <p:spPr>
          <a:xfrm>
            <a:off x="0" y="1527048"/>
            <a:ext cx="8991600" cy="4572000"/>
          </a:xfrm>
        </p:spPr>
        <p:txBody>
          <a:bodyPr numCol="2"/>
          <a:lstStyle/>
          <a:p>
            <a:r>
              <a:rPr lang="en-US" b="1" dirty="0" smtClean="0"/>
              <a:t>Le </a:t>
            </a:r>
            <a:r>
              <a:rPr lang="en-US" b="1" dirty="0" err="1" smtClean="0"/>
              <a:t>bilinguisme</a:t>
            </a:r>
            <a:r>
              <a:rPr lang="en-US" b="1" dirty="0" smtClean="0"/>
              <a:t> </a:t>
            </a:r>
            <a:r>
              <a:rPr lang="en-US" b="1" dirty="0" err="1" smtClean="0"/>
              <a:t>simultané</a:t>
            </a:r>
            <a:endParaRPr lang="en-US" b="1" dirty="0" smtClean="0"/>
          </a:p>
          <a:p>
            <a:endParaRPr lang="en-US" b="1" dirty="0" smtClean="0"/>
          </a:p>
          <a:p>
            <a:endParaRPr lang="en-US" b="1" dirty="0" smtClean="0"/>
          </a:p>
          <a:p>
            <a:pPr>
              <a:buNone/>
            </a:pPr>
            <a:endParaRPr lang="en-US" b="1" dirty="0" smtClean="0"/>
          </a:p>
          <a:p>
            <a:r>
              <a:rPr lang="en-US" b="1" dirty="0" smtClean="0"/>
              <a:t>Le </a:t>
            </a:r>
            <a:r>
              <a:rPr lang="en-US" b="1" dirty="0" err="1" smtClean="0"/>
              <a:t>bilinguisme</a:t>
            </a:r>
            <a:r>
              <a:rPr lang="en-US" b="1" dirty="0" smtClean="0"/>
              <a:t> </a:t>
            </a:r>
            <a:r>
              <a:rPr lang="en-US" b="1" dirty="0" err="1" smtClean="0"/>
              <a:t>séquentiel</a:t>
            </a:r>
            <a:endParaRPr lang="en-US" b="1" dirty="0" smtClean="0"/>
          </a:p>
          <a:p>
            <a:pPr>
              <a:buNone/>
            </a:pPr>
            <a:endParaRPr lang="en-US" b="1" dirty="0" smtClean="0"/>
          </a:p>
          <a:p>
            <a:endParaRPr lang="en-US" b="1" dirty="0" smtClean="0"/>
          </a:p>
          <a:p>
            <a:r>
              <a:rPr lang="en-US" b="1" dirty="0" smtClean="0"/>
              <a:t>Le </a:t>
            </a:r>
            <a:r>
              <a:rPr lang="en-US" b="1" dirty="0" err="1" smtClean="0"/>
              <a:t>bilinguisme</a:t>
            </a:r>
            <a:r>
              <a:rPr lang="en-US" b="1" dirty="0" smtClean="0"/>
              <a:t> </a:t>
            </a:r>
            <a:r>
              <a:rPr lang="en-US" b="1" dirty="0" err="1" smtClean="0"/>
              <a:t>additif</a:t>
            </a:r>
            <a:endParaRPr lang="en-US" b="1" dirty="0" smtClean="0"/>
          </a:p>
          <a:p>
            <a:endParaRPr lang="en-US" b="1" dirty="0" smtClean="0"/>
          </a:p>
          <a:p>
            <a:endParaRPr lang="en-US" b="1" dirty="0" smtClean="0"/>
          </a:p>
          <a:p>
            <a:endParaRPr lang="en-US" b="1" dirty="0" smtClean="0"/>
          </a:p>
          <a:p>
            <a:endParaRPr lang="en-US" b="1" dirty="0" smtClean="0"/>
          </a:p>
          <a:p>
            <a:r>
              <a:rPr lang="en-US" b="1" dirty="0" smtClean="0"/>
              <a:t>Le </a:t>
            </a:r>
            <a:r>
              <a:rPr lang="en-US" b="1" dirty="0" err="1" smtClean="0"/>
              <a:t>bilinguisme</a:t>
            </a:r>
            <a:r>
              <a:rPr lang="en-US" b="1" dirty="0" smtClean="0"/>
              <a:t> </a:t>
            </a:r>
            <a:r>
              <a:rPr lang="en-US" b="1" dirty="0" err="1" smtClean="0"/>
              <a:t>soustractif</a:t>
            </a:r>
            <a:endParaRPr lang="en-US" dirty="0"/>
          </a:p>
        </p:txBody>
      </p:sp>
      <p:pic>
        <p:nvPicPr>
          <p:cNvPr id="1026" name="Picture 2" descr="C:\Users\Katie\AppData\Local\Microsoft\Windows\Temporary Internet Files\Content.IE5\V30UNL39\MC900015889[1].wmf"/>
          <p:cNvPicPr>
            <a:picLocks noChangeAspect="1" noChangeArrowheads="1"/>
          </p:cNvPicPr>
          <p:nvPr/>
        </p:nvPicPr>
        <p:blipFill>
          <a:blip r:embed="rId2" cstate="print"/>
          <a:srcRect/>
          <a:stretch>
            <a:fillRect/>
          </a:stretch>
        </p:blipFill>
        <p:spPr bwMode="auto">
          <a:xfrm>
            <a:off x="7328758" y="5029200"/>
            <a:ext cx="1586642" cy="1278412"/>
          </a:xfrm>
          <a:prstGeom prst="rect">
            <a:avLst/>
          </a:prstGeom>
          <a:noFill/>
        </p:spPr>
      </p:pic>
      <p:pic>
        <p:nvPicPr>
          <p:cNvPr id="1027" name="Picture 3" descr="C:\Users\Katie\AppData\Local\Microsoft\Windows\Temporary Internet Files\Content.IE5\V30UNL39\MC900129196[1].wmf"/>
          <p:cNvPicPr>
            <a:picLocks noChangeAspect="1" noChangeArrowheads="1"/>
          </p:cNvPicPr>
          <p:nvPr/>
        </p:nvPicPr>
        <p:blipFill>
          <a:blip r:embed="rId3" cstate="print"/>
          <a:srcRect/>
          <a:stretch>
            <a:fillRect/>
          </a:stretch>
        </p:blipFill>
        <p:spPr bwMode="auto">
          <a:xfrm>
            <a:off x="4356958" y="4953000"/>
            <a:ext cx="1496720" cy="1560610"/>
          </a:xfrm>
          <a:prstGeom prst="rect">
            <a:avLst/>
          </a:prstGeom>
          <a:noFill/>
        </p:spPr>
      </p:pic>
      <p:sp>
        <p:nvSpPr>
          <p:cNvPr id="6" name="Right Arrow 5"/>
          <p:cNvSpPr/>
          <p:nvPr/>
        </p:nvSpPr>
        <p:spPr>
          <a:xfrm>
            <a:off x="6185758" y="5257800"/>
            <a:ext cx="9144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quot;No&quot; Symbol 6"/>
          <p:cNvSpPr/>
          <p:nvPr/>
        </p:nvSpPr>
        <p:spPr>
          <a:xfrm>
            <a:off x="7557358" y="5029200"/>
            <a:ext cx="1295400" cy="11430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8" name="Picture 3" descr="C:\Users\Katie\AppData\Local\Microsoft\Windows\Temporary Internet Files\Content.IE5\V30UNL39\MC900129196[1].wmf"/>
          <p:cNvPicPr>
            <a:picLocks noChangeAspect="1" noChangeArrowheads="1"/>
          </p:cNvPicPr>
          <p:nvPr/>
        </p:nvPicPr>
        <p:blipFill>
          <a:blip r:embed="rId3" cstate="print"/>
          <a:srcRect/>
          <a:stretch>
            <a:fillRect/>
          </a:stretch>
        </p:blipFill>
        <p:spPr bwMode="auto">
          <a:xfrm>
            <a:off x="4724400" y="2133600"/>
            <a:ext cx="1496720" cy="1560610"/>
          </a:xfrm>
          <a:prstGeom prst="rect">
            <a:avLst/>
          </a:prstGeom>
          <a:noFill/>
        </p:spPr>
      </p:pic>
      <p:pic>
        <p:nvPicPr>
          <p:cNvPr id="9" name="Picture 2" descr="C:\Users\Katie\AppData\Local\Microsoft\Windows\Temporary Internet Files\Content.IE5\V30UNL39\MC900015889[1].wmf"/>
          <p:cNvPicPr>
            <a:picLocks noChangeAspect="1" noChangeArrowheads="1"/>
          </p:cNvPicPr>
          <p:nvPr/>
        </p:nvPicPr>
        <p:blipFill>
          <a:blip r:embed="rId2" cstate="print"/>
          <a:srcRect/>
          <a:stretch>
            <a:fillRect/>
          </a:stretch>
        </p:blipFill>
        <p:spPr bwMode="auto">
          <a:xfrm>
            <a:off x="7315200" y="2286000"/>
            <a:ext cx="1586642" cy="1278412"/>
          </a:xfrm>
          <a:prstGeom prst="rect">
            <a:avLst/>
          </a:prstGeom>
          <a:noFill/>
        </p:spPr>
      </p:pic>
      <p:sp>
        <p:nvSpPr>
          <p:cNvPr id="10" name="Plus 9"/>
          <p:cNvSpPr/>
          <p:nvPr/>
        </p:nvSpPr>
        <p:spPr>
          <a:xfrm>
            <a:off x="6324600" y="2438400"/>
            <a:ext cx="838200" cy="838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C:\Users\Katie\AppData\Local\Microsoft\Windows\Temporary Internet Files\Content.IE5\SN5PC2W5\MC900040432[1].wmf"/>
          <p:cNvPicPr>
            <a:picLocks noChangeAspect="1" noChangeArrowheads="1"/>
          </p:cNvPicPr>
          <p:nvPr/>
        </p:nvPicPr>
        <p:blipFill>
          <a:blip r:embed="rId4" cstate="print"/>
          <a:srcRect/>
          <a:stretch>
            <a:fillRect/>
          </a:stretch>
        </p:blipFill>
        <p:spPr bwMode="auto">
          <a:xfrm>
            <a:off x="1752600" y="2057400"/>
            <a:ext cx="1752905" cy="1751076"/>
          </a:xfrm>
          <a:prstGeom prst="rect">
            <a:avLst/>
          </a:prstGeom>
          <a:noFill/>
        </p:spPr>
      </p:pic>
      <p:pic>
        <p:nvPicPr>
          <p:cNvPr id="1029" name="Picture 5" descr="C:\Users\Katie\AppData\Local\Microsoft\Windows\Temporary Internet Files\Content.IE5\UNZR0DU9\MC900424170[1].wmf"/>
          <p:cNvPicPr>
            <a:picLocks noChangeAspect="1" noChangeArrowheads="1"/>
          </p:cNvPicPr>
          <p:nvPr/>
        </p:nvPicPr>
        <p:blipFill>
          <a:blip r:embed="rId5" cstate="print"/>
          <a:srcRect/>
          <a:stretch>
            <a:fillRect/>
          </a:stretch>
        </p:blipFill>
        <p:spPr bwMode="auto">
          <a:xfrm>
            <a:off x="1981200" y="4495800"/>
            <a:ext cx="1289050" cy="175895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Bilinguisme Scolaire par </a:t>
            </a:r>
            <a:r>
              <a:rPr lang="fr-FR" b="1" i="1" dirty="0" smtClean="0"/>
              <a:t>Michèle NARVEZ</a:t>
            </a:r>
            <a:r>
              <a:rPr lang="fr-FR" dirty="0" smtClean="0"/>
              <a:t> </a:t>
            </a:r>
            <a:endParaRPr lang="fr-FR" dirty="0"/>
          </a:p>
        </p:txBody>
      </p:sp>
      <p:sp>
        <p:nvSpPr>
          <p:cNvPr id="3" name="Content Placeholder 2"/>
          <p:cNvSpPr>
            <a:spLocks noGrp="1"/>
          </p:cNvSpPr>
          <p:nvPr>
            <p:ph sz="quarter" idx="1"/>
          </p:nvPr>
        </p:nvSpPr>
        <p:spPr>
          <a:xfrm>
            <a:off x="301752" y="1527048"/>
            <a:ext cx="8503920" cy="5102352"/>
          </a:xfrm>
        </p:spPr>
        <p:txBody>
          <a:bodyPr>
            <a:normAutofit fontScale="85000" lnSpcReduction="20000"/>
          </a:bodyPr>
          <a:lstStyle/>
          <a:p>
            <a:pPr>
              <a:buNone/>
            </a:pPr>
            <a:r>
              <a:rPr lang="fr-FR" dirty="0" smtClean="0"/>
              <a:t>Le bilinguisme scolaire ne correspond donc pas au fait d'apprendre plusieurs langues à l'école mais plutôt d'étudier différentes disciplines, comme l'histoire ou la biologie, dans deux langues. Le bilinguisme scolaire recouvre des réalités très différentes. </a:t>
            </a:r>
          </a:p>
          <a:p>
            <a:endParaRPr lang="fr-FR" dirty="0" smtClean="0"/>
          </a:p>
          <a:p>
            <a:pPr>
              <a:buNone/>
            </a:pPr>
            <a:r>
              <a:rPr lang="fr-FR" dirty="0" smtClean="0"/>
              <a:t>En plaçant un enfant très jeune dans un univers bilingue, on lui donne d’avantage de possibilités intellectuelles pour comprendre le mécanisme d'une langue. En effet, lorsque l'on ne parle qu'une seule langue, on ne réfléchit pas au processus d'apprentissage de cette langue. En revanche, la personne qui utilise deux langues depuis l'enfance réfléchit de manière instinctive à l'apprentissage des mécanismes de la langue, ce qui lui permet d'apprendre plus facilement d'autres langues.</a:t>
            </a:r>
          </a:p>
          <a:p>
            <a:pPr>
              <a:buNone/>
            </a:pPr>
            <a:r>
              <a:rPr lang="en-US" dirty="0" smtClean="0">
                <a:hlinkClick r:id="rId2"/>
              </a:rPr>
              <a:t>http://eduscol.education.fr/cid46630/bilinguisme-et-biculturalisme-l-enseignement-des-langues-vivantes.html</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58952"/>
          </a:xfrm>
        </p:spPr>
        <p:txBody>
          <a:bodyPr>
            <a:normAutofit fontScale="90000"/>
          </a:bodyPr>
          <a:lstStyle/>
          <a:p>
            <a:r>
              <a:rPr lang="fr-FR" dirty="0" smtClean="0"/>
              <a:t>Bilinguisme/Biculturalisme par </a:t>
            </a:r>
            <a:r>
              <a:rPr lang="fr-FR" b="1" i="1" dirty="0" smtClean="0"/>
              <a:t>Michèle NARVEZ</a:t>
            </a:r>
            <a:r>
              <a:rPr lang="fr-FR" dirty="0" smtClean="0"/>
              <a:t> </a:t>
            </a:r>
            <a:endParaRPr lang="fr-FR" dirty="0"/>
          </a:p>
        </p:txBody>
      </p:sp>
      <p:sp>
        <p:nvSpPr>
          <p:cNvPr id="3" name="Content Placeholder 2"/>
          <p:cNvSpPr>
            <a:spLocks noGrp="1"/>
          </p:cNvSpPr>
          <p:nvPr>
            <p:ph sz="quarter" idx="1"/>
          </p:nvPr>
        </p:nvSpPr>
        <p:spPr>
          <a:xfrm>
            <a:off x="301752" y="1527048"/>
            <a:ext cx="8503920" cy="5330952"/>
          </a:xfrm>
        </p:spPr>
        <p:txBody>
          <a:bodyPr>
            <a:normAutofit fontScale="92500" lnSpcReduction="10000"/>
          </a:bodyPr>
          <a:lstStyle/>
          <a:p>
            <a:pPr>
              <a:buNone/>
            </a:pPr>
            <a:r>
              <a:rPr lang="fr-FR" dirty="0" smtClean="0"/>
              <a:t>Plus personne ne contesterait aujourd'hui que la langue n'est pas un simple vecteur arbitraire de la pensée, mais qu'elle se rapporte automatiquement à la culture. La langue est marquée par la civilisation, d'une part parce qu'elle est un produit socio-historique et d'autre part parce qu'elle est toujours une pratique sociale : aucune civilisation n'existe indépendamment de la langue.</a:t>
            </a:r>
          </a:p>
          <a:p>
            <a:pPr>
              <a:buNone/>
            </a:pPr>
            <a:r>
              <a:rPr lang="fr-FR" dirty="0" smtClean="0"/>
              <a:t>L'individu bilingue et biculturel est quelqu'un qui non seulement parle plusieurs langues mais qui est aussi capable de passer d'une culture à une autre. Je pense que ces personnes sont capables d'une grande ouverture à l'autre et au monde.</a:t>
            </a:r>
          </a:p>
          <a:p>
            <a:pPr>
              <a:buNone/>
            </a:pPr>
            <a:r>
              <a:rPr lang="en-US" sz="2600" dirty="0" smtClean="0">
                <a:hlinkClick r:id="rId2"/>
              </a:rPr>
              <a:t>http://eduscol.education.fr/cid46630/bilinguisme-et-biculturalisme-l-enseignement-des-langues-vivantes.html</a:t>
            </a:r>
            <a:endParaRPr lang="fr-FR" sz="2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Pourquoi</a:t>
            </a:r>
            <a:r>
              <a:rPr lang="en-US" dirty="0" smtClean="0"/>
              <a:t> Le </a:t>
            </a:r>
            <a:r>
              <a:rPr lang="en-US" dirty="0" err="1" smtClean="0"/>
              <a:t>Bilinguisme</a:t>
            </a:r>
            <a:r>
              <a:rPr lang="en-US" dirty="0" smtClean="0"/>
              <a:t>?</a:t>
            </a:r>
            <a:endParaRPr lang="en-US" dirty="0"/>
          </a:p>
        </p:txBody>
      </p:sp>
      <p:pic>
        <p:nvPicPr>
          <p:cNvPr id="2050" name="Picture 2" descr="C:\Program Files (x86)\Microsoft Office\MEDIA\CAGCAT10\j0222015.wmf"/>
          <p:cNvPicPr>
            <a:picLocks noChangeAspect="1" noChangeArrowheads="1"/>
          </p:cNvPicPr>
          <p:nvPr/>
        </p:nvPicPr>
        <p:blipFill>
          <a:blip r:embed="rId2" cstate="print"/>
          <a:srcRect/>
          <a:stretch>
            <a:fillRect/>
          </a:stretch>
        </p:blipFill>
        <p:spPr bwMode="auto">
          <a:xfrm>
            <a:off x="276149" y="4648200"/>
            <a:ext cx="1780337" cy="1786738"/>
          </a:xfrm>
          <a:prstGeom prst="rect">
            <a:avLst/>
          </a:prstGeom>
          <a:noFill/>
        </p:spPr>
      </p:pic>
      <p:pic>
        <p:nvPicPr>
          <p:cNvPr id="2051" name="Picture 3" descr="C:\Program Files (x86)\Microsoft Office\MEDIA\CAGCAT10\j0222021.wmf"/>
          <p:cNvPicPr>
            <a:picLocks noChangeAspect="1" noChangeArrowheads="1"/>
          </p:cNvPicPr>
          <p:nvPr/>
        </p:nvPicPr>
        <p:blipFill>
          <a:blip r:embed="rId3" cstate="print"/>
          <a:srcRect/>
          <a:stretch>
            <a:fillRect/>
          </a:stretch>
        </p:blipFill>
        <p:spPr bwMode="auto">
          <a:xfrm>
            <a:off x="1342949" y="3657600"/>
            <a:ext cx="1781251" cy="1787652"/>
          </a:xfrm>
          <a:prstGeom prst="rect">
            <a:avLst/>
          </a:prstGeom>
          <a:noFill/>
        </p:spPr>
      </p:pic>
      <p:pic>
        <p:nvPicPr>
          <p:cNvPr id="2052" name="Picture 4" descr="C:\Program Files (x86)\Microsoft Office\MEDIA\CAGCAT10\j0222019.wmf"/>
          <p:cNvPicPr>
            <a:picLocks noChangeAspect="1" noChangeArrowheads="1"/>
          </p:cNvPicPr>
          <p:nvPr/>
        </p:nvPicPr>
        <p:blipFill>
          <a:blip r:embed="rId4" cstate="print"/>
          <a:srcRect/>
          <a:stretch>
            <a:fillRect/>
          </a:stretch>
        </p:blipFill>
        <p:spPr bwMode="auto">
          <a:xfrm>
            <a:off x="1647749" y="4800600"/>
            <a:ext cx="1781251" cy="1787652"/>
          </a:xfrm>
          <a:prstGeom prst="rect">
            <a:avLst/>
          </a:prstGeom>
          <a:noFill/>
        </p:spPr>
      </p:pic>
      <p:pic>
        <p:nvPicPr>
          <p:cNvPr id="2053" name="Picture 5" descr="C:\Users\Katie\AppData\Local\Microsoft\Windows\Temporary Internet Files\Content.IE5\V30UNL39\MC900057752[1].wmf"/>
          <p:cNvPicPr>
            <a:picLocks noChangeAspect="1" noChangeArrowheads="1"/>
          </p:cNvPicPr>
          <p:nvPr/>
        </p:nvPicPr>
        <p:blipFill>
          <a:blip r:embed="rId5" cstate="print"/>
          <a:srcRect l="17750" t="33599" r="23927" b="17294"/>
          <a:stretch>
            <a:fillRect/>
          </a:stretch>
        </p:blipFill>
        <p:spPr bwMode="auto">
          <a:xfrm>
            <a:off x="6400800" y="1752600"/>
            <a:ext cx="2398295" cy="1981200"/>
          </a:xfrm>
          <a:prstGeom prst="rect">
            <a:avLst/>
          </a:prstGeom>
          <a:noFill/>
        </p:spPr>
      </p:pic>
      <p:pic>
        <p:nvPicPr>
          <p:cNvPr id="2054" name="Picture 6" descr="C:\Program Files (x86)\Microsoft Office\MEDIA\CAGCAT10\j0335112.wmf"/>
          <p:cNvPicPr>
            <a:picLocks noChangeAspect="1" noChangeArrowheads="1"/>
          </p:cNvPicPr>
          <p:nvPr/>
        </p:nvPicPr>
        <p:blipFill>
          <a:blip r:embed="rId6" cstate="print"/>
          <a:srcRect/>
          <a:stretch>
            <a:fillRect/>
          </a:stretch>
        </p:blipFill>
        <p:spPr bwMode="auto">
          <a:xfrm>
            <a:off x="3733800" y="2514600"/>
            <a:ext cx="2352599" cy="2352599"/>
          </a:xfrm>
          <a:prstGeom prst="rect">
            <a:avLst/>
          </a:prstGeom>
          <a:noFill/>
        </p:spPr>
      </p:pic>
      <p:pic>
        <p:nvPicPr>
          <p:cNvPr id="2055" name="Picture 7" descr="C:\Users\Katie\AppData\Local\Microsoft\Windows\Temporary Internet Files\Content.IE5\SN5PC2W5\MC900405936[1].wmf"/>
          <p:cNvPicPr>
            <a:picLocks noChangeAspect="1" noChangeArrowheads="1"/>
          </p:cNvPicPr>
          <p:nvPr/>
        </p:nvPicPr>
        <p:blipFill>
          <a:blip r:embed="rId7" cstate="print"/>
          <a:srcRect/>
          <a:stretch>
            <a:fillRect/>
          </a:stretch>
        </p:blipFill>
        <p:spPr bwMode="auto">
          <a:xfrm>
            <a:off x="990600" y="1371600"/>
            <a:ext cx="2133601" cy="2135777"/>
          </a:xfrm>
          <a:prstGeom prst="rect">
            <a:avLst/>
          </a:prstGeom>
          <a:noFill/>
        </p:spPr>
      </p:pic>
      <p:pic>
        <p:nvPicPr>
          <p:cNvPr id="2056" name="Picture 8" descr="C:\Program Files (x86)\Microsoft Office\MEDIA\CAGCAT10\j0293234.wmf"/>
          <p:cNvPicPr>
            <a:picLocks noChangeAspect="1" noChangeArrowheads="1"/>
          </p:cNvPicPr>
          <p:nvPr/>
        </p:nvPicPr>
        <p:blipFill>
          <a:blip r:embed="rId8" cstate="print"/>
          <a:srcRect/>
          <a:stretch>
            <a:fillRect/>
          </a:stretch>
        </p:blipFill>
        <p:spPr bwMode="auto">
          <a:xfrm>
            <a:off x="5943600" y="4343400"/>
            <a:ext cx="2685523" cy="1981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Produits, Pratiques, Perspectives?</a:t>
            </a:r>
            <a:endParaRPr lang="fr-FR" dirty="0"/>
          </a:p>
        </p:txBody>
      </p:sp>
      <p:sp>
        <p:nvSpPr>
          <p:cNvPr id="3" name="Content Placeholder 2"/>
          <p:cNvSpPr>
            <a:spLocks noGrp="1"/>
          </p:cNvSpPr>
          <p:nvPr>
            <p:ph sz="quarter" idx="1"/>
          </p:nvPr>
        </p:nvSpPr>
        <p:spPr/>
        <p:txBody>
          <a:bodyPr/>
          <a:lstStyle/>
          <a:p>
            <a:r>
              <a:rPr lang="fr-FR" dirty="0" smtClean="0"/>
              <a:t>Produit? </a:t>
            </a:r>
          </a:p>
          <a:p>
            <a:endParaRPr lang="fr-FR" dirty="0" smtClean="0"/>
          </a:p>
          <a:p>
            <a:pPr>
              <a:buNone/>
            </a:pPr>
            <a:endParaRPr lang="fr-FR" dirty="0" smtClean="0"/>
          </a:p>
          <a:p>
            <a:r>
              <a:rPr lang="fr-FR" dirty="0" smtClean="0"/>
              <a:t>Pratiques?</a:t>
            </a:r>
          </a:p>
          <a:p>
            <a:pPr>
              <a:buNone/>
            </a:pPr>
            <a:endParaRPr lang="fr-FR" dirty="0" smtClean="0"/>
          </a:p>
          <a:p>
            <a:pPr>
              <a:buNone/>
            </a:pPr>
            <a:endParaRPr lang="fr-FR" dirty="0" smtClean="0"/>
          </a:p>
          <a:p>
            <a:r>
              <a:rPr lang="fr-FR" dirty="0" smtClean="0"/>
              <a:t>Perspectives?</a:t>
            </a:r>
            <a:endParaRPr lang="fr-FR" dirty="0"/>
          </a:p>
        </p:txBody>
      </p:sp>
      <p:pic>
        <p:nvPicPr>
          <p:cNvPr id="5122" name="Picture 2" descr="C:\Users\Katie\AppData\Local\Microsoft\Windows\Temporary Internet Files\Content.IE5\V30UNL39\MC900423171[1].wmf"/>
          <p:cNvPicPr>
            <a:picLocks noChangeAspect="1" noChangeArrowheads="1"/>
          </p:cNvPicPr>
          <p:nvPr/>
        </p:nvPicPr>
        <p:blipFill>
          <a:blip r:embed="rId2" cstate="print"/>
          <a:srcRect/>
          <a:stretch>
            <a:fillRect/>
          </a:stretch>
        </p:blipFill>
        <p:spPr bwMode="auto">
          <a:xfrm>
            <a:off x="685800" y="5030114"/>
            <a:ext cx="1827886" cy="182788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r>
              <a:rPr lang="en-US" dirty="0" err="1" smtClean="0"/>
              <a:t>Dans</a:t>
            </a:r>
            <a:r>
              <a:rPr lang="en-US" dirty="0" smtClean="0"/>
              <a:t> Les </a:t>
            </a:r>
            <a:r>
              <a:rPr lang="en-US" dirty="0" err="1" smtClean="0"/>
              <a:t>Groupes</a:t>
            </a:r>
            <a:r>
              <a:rPr lang="en-US" dirty="0" smtClean="0"/>
              <a:t>!</a:t>
            </a:r>
            <a:endParaRPr lang="en-US" dirty="0"/>
          </a:p>
        </p:txBody>
      </p:sp>
      <p:sp>
        <p:nvSpPr>
          <p:cNvPr id="3" name="Content Placeholder 2"/>
          <p:cNvSpPr>
            <a:spLocks noGrp="1"/>
          </p:cNvSpPr>
          <p:nvPr>
            <p:ph sz="quarter" idx="1"/>
          </p:nvPr>
        </p:nvSpPr>
        <p:spPr>
          <a:xfrm>
            <a:off x="152400" y="1527048"/>
            <a:ext cx="8991600" cy="5178552"/>
          </a:xfrm>
        </p:spPr>
        <p:txBody>
          <a:bodyPr/>
          <a:lstStyle/>
          <a:p>
            <a:pPr lvl="1">
              <a:buNone/>
            </a:pPr>
            <a:endParaRPr lang="fr-FR" sz="2400" dirty="0" smtClean="0"/>
          </a:p>
          <a:p>
            <a:r>
              <a:rPr lang="fr-FR" sz="3600" dirty="0" smtClean="0"/>
              <a:t>Qu’est-ce </a:t>
            </a:r>
            <a:r>
              <a:rPr lang="fr-FR" sz="3600" dirty="0" smtClean="0"/>
              <a:t>qui sont les </a:t>
            </a:r>
            <a:r>
              <a:rPr lang="fr-FR" sz="3600" dirty="0" smtClean="0"/>
              <a:t>difficultés </a:t>
            </a:r>
            <a:r>
              <a:rPr lang="fr-FR" sz="3600" dirty="0" smtClean="0"/>
              <a:t>quand on parle des </a:t>
            </a:r>
            <a:r>
              <a:rPr lang="fr-FR" sz="3600" dirty="0" smtClean="0"/>
              <a:t>langues différentes?</a:t>
            </a:r>
          </a:p>
          <a:p>
            <a:endParaRPr lang="fr-FR" sz="3600" dirty="0" smtClean="0"/>
          </a:p>
          <a:p>
            <a:r>
              <a:rPr lang="fr-FR" sz="3600" dirty="0" smtClean="0"/>
              <a:t>Qu’est-ce </a:t>
            </a:r>
            <a:r>
              <a:rPr lang="fr-FR" sz="3600" dirty="0" smtClean="0"/>
              <a:t>qui sont les </a:t>
            </a:r>
            <a:r>
              <a:rPr lang="fr-FR" sz="3600" dirty="0" smtClean="0"/>
              <a:t>avantages de parler </a:t>
            </a:r>
            <a:r>
              <a:rPr lang="fr-FR" sz="3600" dirty="0" smtClean="0"/>
              <a:t>des </a:t>
            </a:r>
            <a:r>
              <a:rPr lang="fr-FR" sz="3600" dirty="0" smtClean="0"/>
              <a:t>langues différentes?</a:t>
            </a:r>
          </a:p>
          <a:p>
            <a:endParaRPr lang="fr-FR" dirty="0" smtClean="0"/>
          </a:p>
          <a:p>
            <a:pPr lvl="1"/>
            <a:endParaRPr lang="fr-FR"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Points </a:t>
            </a:r>
            <a:r>
              <a:rPr lang="fr-FR" dirty="0" smtClean="0"/>
              <a:t>Importants</a:t>
            </a:r>
            <a:endParaRPr lang="fr-FR" dirty="0"/>
          </a:p>
        </p:txBody>
      </p:sp>
      <p:sp>
        <p:nvSpPr>
          <p:cNvPr id="3" name="Content Placeholder 2"/>
          <p:cNvSpPr>
            <a:spLocks noGrp="1"/>
          </p:cNvSpPr>
          <p:nvPr>
            <p:ph sz="quarter" idx="1"/>
          </p:nvPr>
        </p:nvSpPr>
        <p:spPr/>
        <p:txBody>
          <a:bodyPr>
            <a:normAutofit/>
          </a:bodyPr>
          <a:lstStyle/>
          <a:p>
            <a:r>
              <a:rPr lang="fr-FR" dirty="0" smtClean="0"/>
              <a:t>% des bilingues aux </a:t>
            </a:r>
            <a:r>
              <a:rPr lang="fr-FR" sz="2800" dirty="0" smtClean="0"/>
              <a:t>États-Unis vs en France</a:t>
            </a:r>
          </a:p>
          <a:p>
            <a:endParaRPr lang="fr-FR" sz="2800" dirty="0" smtClean="0"/>
          </a:p>
          <a:p>
            <a:r>
              <a:rPr lang="fr-FR" dirty="0" smtClean="0"/>
              <a:t> Types du bilinguisme</a:t>
            </a:r>
          </a:p>
          <a:p>
            <a:endParaRPr lang="fr-FR" dirty="0" smtClean="0"/>
          </a:p>
          <a:p>
            <a:r>
              <a:rPr lang="fr-FR" dirty="0" smtClean="0"/>
              <a:t>Raisons et avantages de bilinguisme</a:t>
            </a:r>
          </a:p>
          <a:p>
            <a:pPr lvl="1"/>
            <a:r>
              <a:rPr lang="fr-FR" dirty="0" smtClean="0"/>
              <a:t>Bilinguisme scolaire</a:t>
            </a:r>
          </a:p>
          <a:p>
            <a:endParaRPr lang="fr-FR" dirty="0" smtClean="0"/>
          </a:p>
          <a:p>
            <a:r>
              <a:rPr lang="fr-FR" dirty="0" smtClean="0"/>
              <a:t>Bilinguisme et biculturalisme</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Vocabulaire</a:t>
            </a:r>
            <a:r>
              <a:rPr lang="en-US" dirty="0" smtClean="0"/>
              <a:t> </a:t>
            </a:r>
            <a:endParaRPr lang="en-US" dirty="0"/>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Niveau : (nm) </a:t>
            </a:r>
            <a:endParaRPr lang="en-US" dirty="0"/>
          </a:p>
        </p:txBody>
      </p:sp>
      <p:sp>
        <p:nvSpPr>
          <p:cNvPr id="3" name="Content Placeholder 2"/>
          <p:cNvSpPr>
            <a:spLocks noGrp="1"/>
          </p:cNvSpPr>
          <p:nvPr>
            <p:ph sz="quarter" idx="1"/>
          </p:nvPr>
        </p:nvSpPr>
        <p:spPr/>
        <p:txBody>
          <a:bodyPr>
            <a:normAutofit/>
          </a:bodyPr>
          <a:lstStyle/>
          <a:p>
            <a:r>
              <a:rPr lang="fr-FR" dirty="0" smtClean="0"/>
              <a:t>Hauteur de quelque chose par rapport à un plan horizontal de référence ; Valeur de quelque chose, de quelqu'un ; degré atteint dans un domaine.</a:t>
            </a:r>
            <a:endParaRPr lang="en-US" dirty="0" smtClean="0"/>
          </a:p>
          <a:p>
            <a:endParaRPr lang="en-US" dirty="0"/>
          </a:p>
        </p:txBody>
      </p:sp>
      <p:pic>
        <p:nvPicPr>
          <p:cNvPr id="1026" name="Picture 2" descr="C:\Users\Katie\AppData\Local\Microsoft\Windows\Temporary Internet Files\Content.IE5\SN5PC2W5\MC900397686[1].wmf"/>
          <p:cNvPicPr>
            <a:picLocks noChangeAspect="1" noChangeArrowheads="1"/>
          </p:cNvPicPr>
          <p:nvPr/>
        </p:nvPicPr>
        <p:blipFill>
          <a:blip r:embed="rId2" cstate="print"/>
          <a:srcRect/>
          <a:stretch>
            <a:fillRect/>
          </a:stretch>
        </p:blipFill>
        <p:spPr bwMode="auto">
          <a:xfrm>
            <a:off x="2590800" y="3810000"/>
            <a:ext cx="3276600" cy="157276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Frontalière : (</a:t>
            </a:r>
            <a:r>
              <a:rPr lang="fr-FR" dirty="0" err="1" smtClean="0"/>
              <a:t>adj</a:t>
            </a:r>
            <a:r>
              <a:rPr lang="fr-FR" dirty="0" smtClean="0"/>
              <a:t>) </a:t>
            </a:r>
            <a:endParaRPr lang="en-US" dirty="0"/>
          </a:p>
        </p:txBody>
      </p:sp>
      <p:sp>
        <p:nvSpPr>
          <p:cNvPr id="3" name="Content Placeholder 2"/>
          <p:cNvSpPr>
            <a:spLocks noGrp="1"/>
          </p:cNvSpPr>
          <p:nvPr>
            <p:ph sz="quarter" idx="1"/>
          </p:nvPr>
        </p:nvSpPr>
        <p:spPr/>
        <p:txBody>
          <a:bodyPr/>
          <a:lstStyle/>
          <a:p>
            <a:r>
              <a:rPr lang="fr-FR" dirty="0" smtClean="0"/>
              <a:t>Qui habite une région voisine d'une frontière, et, en particulier, qui va travailler chaque jour au-delà de cette frontière.</a:t>
            </a:r>
            <a:endParaRPr lang="en-US" dirty="0" smtClean="0"/>
          </a:p>
          <a:p>
            <a:endParaRPr lang="en-US" dirty="0"/>
          </a:p>
        </p:txBody>
      </p:sp>
      <p:pic>
        <p:nvPicPr>
          <p:cNvPr id="2050" name="Picture 2" descr="C:\Users\Katie\AppData\Local\Microsoft\Windows\Temporary Internet Files\Content.IE5\UNZR0DU9\MC900407610[1].wmf"/>
          <p:cNvPicPr>
            <a:picLocks noChangeAspect="1" noChangeArrowheads="1"/>
          </p:cNvPicPr>
          <p:nvPr/>
        </p:nvPicPr>
        <p:blipFill>
          <a:blip r:embed="rId2" cstate="print"/>
          <a:srcRect/>
          <a:stretch>
            <a:fillRect/>
          </a:stretch>
        </p:blipFill>
        <p:spPr bwMode="auto">
          <a:xfrm>
            <a:off x="3429000" y="2971799"/>
            <a:ext cx="2895600" cy="3202069"/>
          </a:xfrm>
          <a:prstGeom prst="rect">
            <a:avLst/>
          </a:prstGeom>
          <a:noFill/>
        </p:spPr>
      </p:pic>
      <p:sp>
        <p:nvSpPr>
          <p:cNvPr id="7" name="Left Arrow 6"/>
          <p:cNvSpPr/>
          <p:nvPr/>
        </p:nvSpPr>
        <p:spPr>
          <a:xfrm>
            <a:off x="4724400" y="32766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Diglossie : (nf) </a:t>
            </a:r>
            <a:endParaRPr lang="en-US" dirty="0"/>
          </a:p>
        </p:txBody>
      </p:sp>
      <p:sp>
        <p:nvSpPr>
          <p:cNvPr id="3" name="Content Placeholder 2"/>
          <p:cNvSpPr>
            <a:spLocks noGrp="1"/>
          </p:cNvSpPr>
          <p:nvPr>
            <p:ph sz="quarter" idx="1"/>
          </p:nvPr>
        </p:nvSpPr>
        <p:spPr/>
        <p:txBody>
          <a:bodyPr/>
          <a:lstStyle/>
          <a:p>
            <a:r>
              <a:rPr lang="fr-FR" dirty="0" smtClean="0"/>
              <a:t>Situation de bilinguisme d'un individu ou d'une communauté dans laquelle une des deux langues a un statut sociopolitique inférieur. </a:t>
            </a:r>
            <a:endParaRPr lang="en-US" dirty="0" smtClean="0"/>
          </a:p>
          <a:p>
            <a:endParaRPr lang="en-US" dirty="0" smtClean="0"/>
          </a:p>
          <a:p>
            <a:endParaRPr lang="en-US" dirty="0"/>
          </a:p>
        </p:txBody>
      </p:sp>
      <p:pic>
        <p:nvPicPr>
          <p:cNvPr id="3074" name="Picture 2" descr="C:\Users\Katie\AppData\Local\Microsoft\Windows\Temporary Internet Files\Content.IE5\V5KUP13L\MC900441766[1].png"/>
          <p:cNvPicPr>
            <a:picLocks noChangeAspect="1" noChangeArrowheads="1"/>
          </p:cNvPicPr>
          <p:nvPr/>
        </p:nvPicPr>
        <p:blipFill>
          <a:blip r:embed="rId2" cstate="print"/>
          <a:srcRect/>
          <a:stretch>
            <a:fillRect/>
          </a:stretch>
        </p:blipFill>
        <p:spPr bwMode="auto">
          <a:xfrm>
            <a:off x="2895600" y="2895600"/>
            <a:ext cx="2743200" cy="27432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Côtoiement : (n) </a:t>
            </a:r>
            <a:endParaRPr lang="en-US" dirty="0"/>
          </a:p>
        </p:txBody>
      </p:sp>
      <p:sp>
        <p:nvSpPr>
          <p:cNvPr id="3" name="Content Placeholder 2"/>
          <p:cNvSpPr>
            <a:spLocks noGrp="1"/>
          </p:cNvSpPr>
          <p:nvPr>
            <p:ph sz="quarter" idx="1"/>
          </p:nvPr>
        </p:nvSpPr>
        <p:spPr/>
        <p:txBody>
          <a:bodyPr/>
          <a:lstStyle/>
          <a:p>
            <a:r>
              <a:rPr lang="fr-FR" dirty="0" smtClean="0"/>
              <a:t>Action d’Être en contact avec quelqu'un, un milieu, vivre près d'eux ; d’action d’être très proche de quelque chose </a:t>
            </a:r>
            <a:endParaRPr lang="en-US" dirty="0" smtClean="0"/>
          </a:p>
          <a:p>
            <a:endParaRPr lang="en-US" dirty="0" smtClean="0"/>
          </a:p>
          <a:p>
            <a:endParaRPr lang="en-US" dirty="0"/>
          </a:p>
        </p:txBody>
      </p:sp>
      <p:grpSp>
        <p:nvGrpSpPr>
          <p:cNvPr id="4101" name="Group 5"/>
          <p:cNvGrpSpPr>
            <a:grpSpLocks noChangeAspect="1"/>
          </p:cNvGrpSpPr>
          <p:nvPr/>
        </p:nvGrpSpPr>
        <p:grpSpPr bwMode="auto">
          <a:xfrm>
            <a:off x="2743200" y="2819400"/>
            <a:ext cx="3327400" cy="2416175"/>
            <a:chOff x="1728" y="1776"/>
            <a:chExt cx="2096" cy="1522"/>
          </a:xfrm>
        </p:grpSpPr>
        <p:sp>
          <p:nvSpPr>
            <p:cNvPr id="4100" name="AutoShape 4"/>
            <p:cNvSpPr>
              <a:spLocks noChangeAspect="1" noChangeArrowheads="1" noTextEdit="1"/>
            </p:cNvSpPr>
            <p:nvPr/>
          </p:nvSpPr>
          <p:spPr bwMode="auto">
            <a:xfrm>
              <a:off x="1728" y="1776"/>
              <a:ext cx="2096" cy="15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4105" name="Freeform 9"/>
            <p:cNvSpPr>
              <a:spLocks/>
            </p:cNvSpPr>
            <p:nvPr/>
          </p:nvSpPr>
          <p:spPr bwMode="auto">
            <a:xfrm>
              <a:off x="2986" y="1908"/>
              <a:ext cx="72" cy="44"/>
            </a:xfrm>
            <a:custGeom>
              <a:avLst/>
              <a:gdLst/>
              <a:ahLst/>
              <a:cxnLst>
                <a:cxn ang="0">
                  <a:pos x="8" y="44"/>
                </a:cxn>
                <a:cxn ang="0">
                  <a:pos x="72" y="25"/>
                </a:cxn>
                <a:cxn ang="0">
                  <a:pos x="64" y="0"/>
                </a:cxn>
                <a:cxn ang="0">
                  <a:pos x="0" y="19"/>
                </a:cxn>
                <a:cxn ang="0">
                  <a:pos x="8" y="44"/>
                </a:cxn>
              </a:cxnLst>
              <a:rect l="0" t="0" r="r" b="b"/>
              <a:pathLst>
                <a:path w="72" h="44">
                  <a:moveTo>
                    <a:pt x="8" y="44"/>
                  </a:moveTo>
                  <a:lnTo>
                    <a:pt x="72" y="25"/>
                  </a:lnTo>
                  <a:lnTo>
                    <a:pt x="64" y="0"/>
                  </a:lnTo>
                  <a:lnTo>
                    <a:pt x="0" y="19"/>
                  </a:lnTo>
                  <a:lnTo>
                    <a:pt x="8" y="4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6" name="Freeform 10"/>
            <p:cNvSpPr>
              <a:spLocks/>
            </p:cNvSpPr>
            <p:nvPr/>
          </p:nvSpPr>
          <p:spPr bwMode="auto">
            <a:xfrm>
              <a:off x="2932" y="1826"/>
              <a:ext cx="64" cy="70"/>
            </a:xfrm>
            <a:custGeom>
              <a:avLst/>
              <a:gdLst/>
              <a:ahLst/>
              <a:cxnLst>
                <a:cxn ang="0">
                  <a:pos x="19" y="70"/>
                </a:cxn>
                <a:cxn ang="0">
                  <a:pos x="64" y="18"/>
                </a:cxn>
                <a:cxn ang="0">
                  <a:pos x="45" y="0"/>
                </a:cxn>
                <a:cxn ang="0">
                  <a:pos x="0" y="53"/>
                </a:cxn>
                <a:cxn ang="0">
                  <a:pos x="19" y="70"/>
                </a:cxn>
              </a:cxnLst>
              <a:rect l="0" t="0" r="r" b="b"/>
              <a:pathLst>
                <a:path w="64" h="70">
                  <a:moveTo>
                    <a:pt x="19" y="70"/>
                  </a:moveTo>
                  <a:lnTo>
                    <a:pt x="64" y="18"/>
                  </a:lnTo>
                  <a:lnTo>
                    <a:pt x="45" y="0"/>
                  </a:lnTo>
                  <a:lnTo>
                    <a:pt x="0" y="53"/>
                  </a:lnTo>
                  <a:lnTo>
                    <a:pt x="19" y="7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7" name="Freeform 11"/>
            <p:cNvSpPr>
              <a:spLocks/>
            </p:cNvSpPr>
            <p:nvPr/>
          </p:nvSpPr>
          <p:spPr bwMode="auto">
            <a:xfrm>
              <a:off x="2864" y="1776"/>
              <a:ext cx="47" cy="74"/>
            </a:xfrm>
            <a:custGeom>
              <a:avLst/>
              <a:gdLst/>
              <a:ahLst/>
              <a:cxnLst>
                <a:cxn ang="0">
                  <a:pos x="25" y="74"/>
                </a:cxn>
                <a:cxn ang="0">
                  <a:pos x="47" y="10"/>
                </a:cxn>
                <a:cxn ang="0">
                  <a:pos x="22" y="0"/>
                </a:cxn>
                <a:cxn ang="0">
                  <a:pos x="0" y="64"/>
                </a:cxn>
                <a:cxn ang="0">
                  <a:pos x="25" y="74"/>
                </a:cxn>
              </a:cxnLst>
              <a:rect l="0" t="0" r="r" b="b"/>
              <a:pathLst>
                <a:path w="47" h="74">
                  <a:moveTo>
                    <a:pt x="25" y="74"/>
                  </a:moveTo>
                  <a:lnTo>
                    <a:pt x="47" y="10"/>
                  </a:lnTo>
                  <a:lnTo>
                    <a:pt x="22" y="0"/>
                  </a:lnTo>
                  <a:lnTo>
                    <a:pt x="0" y="64"/>
                  </a:lnTo>
                  <a:lnTo>
                    <a:pt x="25" y="7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8" name="Freeform 12"/>
            <p:cNvSpPr>
              <a:spLocks/>
            </p:cNvSpPr>
            <p:nvPr/>
          </p:nvSpPr>
          <p:spPr bwMode="auto">
            <a:xfrm>
              <a:off x="1732" y="1776"/>
              <a:ext cx="1113" cy="1518"/>
            </a:xfrm>
            <a:custGeom>
              <a:avLst/>
              <a:gdLst/>
              <a:ahLst/>
              <a:cxnLst>
                <a:cxn ang="0">
                  <a:pos x="1055" y="731"/>
                </a:cxn>
                <a:cxn ang="0">
                  <a:pos x="979" y="646"/>
                </a:cxn>
                <a:cxn ang="0">
                  <a:pos x="927" y="520"/>
                </a:cxn>
                <a:cxn ang="0">
                  <a:pos x="810" y="471"/>
                </a:cxn>
                <a:cxn ang="0">
                  <a:pos x="706" y="504"/>
                </a:cxn>
                <a:cxn ang="0">
                  <a:pos x="595" y="388"/>
                </a:cxn>
                <a:cxn ang="0">
                  <a:pos x="578" y="248"/>
                </a:cxn>
                <a:cxn ang="0">
                  <a:pos x="640" y="130"/>
                </a:cxn>
                <a:cxn ang="0">
                  <a:pos x="673" y="118"/>
                </a:cxn>
                <a:cxn ang="0">
                  <a:pos x="723" y="93"/>
                </a:cxn>
                <a:cxn ang="0">
                  <a:pos x="729" y="37"/>
                </a:cxn>
                <a:cxn ang="0">
                  <a:pos x="684" y="2"/>
                </a:cxn>
                <a:cxn ang="0">
                  <a:pos x="632" y="17"/>
                </a:cxn>
                <a:cxn ang="0">
                  <a:pos x="615" y="68"/>
                </a:cxn>
                <a:cxn ang="0">
                  <a:pos x="591" y="126"/>
                </a:cxn>
                <a:cxn ang="0">
                  <a:pos x="533" y="275"/>
                </a:cxn>
                <a:cxn ang="0">
                  <a:pos x="572" y="428"/>
                </a:cxn>
                <a:cxn ang="0">
                  <a:pos x="667" y="541"/>
                </a:cxn>
                <a:cxn ang="0">
                  <a:pos x="500" y="884"/>
                </a:cxn>
                <a:cxn ang="0">
                  <a:pos x="403" y="822"/>
                </a:cxn>
                <a:cxn ang="0">
                  <a:pos x="273" y="836"/>
                </a:cxn>
                <a:cxn ang="0">
                  <a:pos x="161" y="985"/>
                </a:cxn>
                <a:cxn ang="0">
                  <a:pos x="6" y="977"/>
                </a:cxn>
                <a:cxn ang="0">
                  <a:pos x="12" y="1010"/>
                </a:cxn>
                <a:cxn ang="0">
                  <a:pos x="227" y="946"/>
                </a:cxn>
                <a:cxn ang="0">
                  <a:pos x="333" y="855"/>
                </a:cxn>
                <a:cxn ang="0">
                  <a:pos x="438" y="886"/>
                </a:cxn>
                <a:cxn ang="0">
                  <a:pos x="775" y="1126"/>
                </a:cxn>
                <a:cxn ang="0">
                  <a:pos x="824" y="1043"/>
                </a:cxn>
                <a:cxn ang="0">
                  <a:pos x="865" y="1072"/>
                </a:cxn>
                <a:cxn ang="0">
                  <a:pos x="948" y="1216"/>
                </a:cxn>
                <a:cxn ang="0">
                  <a:pos x="886" y="1324"/>
                </a:cxn>
                <a:cxn ang="0">
                  <a:pos x="901" y="1514"/>
                </a:cxn>
                <a:cxn ang="0">
                  <a:pos x="933" y="1506"/>
                </a:cxn>
                <a:cxn ang="0">
                  <a:pos x="836" y="1406"/>
                </a:cxn>
                <a:cxn ang="0">
                  <a:pos x="964" y="1291"/>
                </a:cxn>
                <a:cxn ang="0">
                  <a:pos x="967" y="1134"/>
                </a:cxn>
                <a:cxn ang="0">
                  <a:pos x="853" y="1014"/>
                </a:cxn>
                <a:cxn ang="0">
                  <a:pos x="832" y="1006"/>
                </a:cxn>
                <a:cxn ang="0">
                  <a:pos x="965" y="713"/>
                </a:cxn>
                <a:cxn ang="0">
                  <a:pos x="1029" y="762"/>
                </a:cxn>
                <a:cxn ang="0">
                  <a:pos x="1072" y="859"/>
                </a:cxn>
                <a:cxn ang="0">
                  <a:pos x="1043" y="931"/>
                </a:cxn>
                <a:cxn ang="0">
                  <a:pos x="991" y="948"/>
                </a:cxn>
                <a:cxn ang="0">
                  <a:pos x="940" y="966"/>
                </a:cxn>
                <a:cxn ang="0">
                  <a:pos x="925" y="1020"/>
                </a:cxn>
                <a:cxn ang="0">
                  <a:pos x="958" y="1062"/>
                </a:cxn>
                <a:cxn ang="0">
                  <a:pos x="1014" y="1057"/>
                </a:cxn>
                <a:cxn ang="0">
                  <a:pos x="1041" y="1008"/>
                </a:cxn>
                <a:cxn ang="0">
                  <a:pos x="1059" y="975"/>
                </a:cxn>
                <a:cxn ang="0">
                  <a:pos x="1111" y="880"/>
                </a:cxn>
              </a:cxnLst>
              <a:rect l="0" t="0" r="r" b="b"/>
              <a:pathLst>
                <a:path w="1113" h="1518">
                  <a:moveTo>
                    <a:pt x="1113" y="841"/>
                  </a:moveTo>
                  <a:lnTo>
                    <a:pt x="1105" y="809"/>
                  </a:lnTo>
                  <a:lnTo>
                    <a:pt x="1093" y="779"/>
                  </a:lnTo>
                  <a:lnTo>
                    <a:pt x="1076" y="754"/>
                  </a:lnTo>
                  <a:lnTo>
                    <a:pt x="1055" y="731"/>
                  </a:lnTo>
                  <a:lnTo>
                    <a:pt x="1033" y="712"/>
                  </a:lnTo>
                  <a:lnTo>
                    <a:pt x="1012" y="694"/>
                  </a:lnTo>
                  <a:lnTo>
                    <a:pt x="993" y="682"/>
                  </a:lnTo>
                  <a:lnTo>
                    <a:pt x="977" y="673"/>
                  </a:lnTo>
                  <a:lnTo>
                    <a:pt x="979" y="646"/>
                  </a:lnTo>
                  <a:lnTo>
                    <a:pt x="977" y="617"/>
                  </a:lnTo>
                  <a:lnTo>
                    <a:pt x="969" y="589"/>
                  </a:lnTo>
                  <a:lnTo>
                    <a:pt x="960" y="564"/>
                  </a:lnTo>
                  <a:lnTo>
                    <a:pt x="944" y="541"/>
                  </a:lnTo>
                  <a:lnTo>
                    <a:pt x="927" y="520"/>
                  </a:lnTo>
                  <a:lnTo>
                    <a:pt x="905" y="500"/>
                  </a:lnTo>
                  <a:lnTo>
                    <a:pt x="880" y="487"/>
                  </a:lnTo>
                  <a:lnTo>
                    <a:pt x="857" y="479"/>
                  </a:lnTo>
                  <a:lnTo>
                    <a:pt x="834" y="473"/>
                  </a:lnTo>
                  <a:lnTo>
                    <a:pt x="810" y="471"/>
                  </a:lnTo>
                  <a:lnTo>
                    <a:pt x="789" y="471"/>
                  </a:lnTo>
                  <a:lnTo>
                    <a:pt x="766" y="477"/>
                  </a:lnTo>
                  <a:lnTo>
                    <a:pt x="744" y="483"/>
                  </a:lnTo>
                  <a:lnTo>
                    <a:pt x="725" y="492"/>
                  </a:lnTo>
                  <a:lnTo>
                    <a:pt x="706" y="504"/>
                  </a:lnTo>
                  <a:lnTo>
                    <a:pt x="677" y="483"/>
                  </a:lnTo>
                  <a:lnTo>
                    <a:pt x="651" y="460"/>
                  </a:lnTo>
                  <a:lnTo>
                    <a:pt x="628" y="436"/>
                  </a:lnTo>
                  <a:lnTo>
                    <a:pt x="611" y="411"/>
                  </a:lnTo>
                  <a:lnTo>
                    <a:pt x="595" y="388"/>
                  </a:lnTo>
                  <a:lnTo>
                    <a:pt x="584" y="363"/>
                  </a:lnTo>
                  <a:lnTo>
                    <a:pt x="576" y="335"/>
                  </a:lnTo>
                  <a:lnTo>
                    <a:pt x="572" y="310"/>
                  </a:lnTo>
                  <a:lnTo>
                    <a:pt x="572" y="279"/>
                  </a:lnTo>
                  <a:lnTo>
                    <a:pt x="578" y="248"/>
                  </a:lnTo>
                  <a:lnTo>
                    <a:pt x="585" y="221"/>
                  </a:lnTo>
                  <a:lnTo>
                    <a:pt x="597" y="194"/>
                  </a:lnTo>
                  <a:lnTo>
                    <a:pt x="611" y="171"/>
                  </a:lnTo>
                  <a:lnTo>
                    <a:pt x="624" y="149"/>
                  </a:lnTo>
                  <a:lnTo>
                    <a:pt x="640" y="130"/>
                  </a:lnTo>
                  <a:lnTo>
                    <a:pt x="651" y="114"/>
                  </a:lnTo>
                  <a:lnTo>
                    <a:pt x="657" y="116"/>
                  </a:lnTo>
                  <a:lnTo>
                    <a:pt x="663" y="118"/>
                  </a:lnTo>
                  <a:lnTo>
                    <a:pt x="667" y="118"/>
                  </a:lnTo>
                  <a:lnTo>
                    <a:pt x="673" y="118"/>
                  </a:lnTo>
                  <a:lnTo>
                    <a:pt x="684" y="116"/>
                  </a:lnTo>
                  <a:lnTo>
                    <a:pt x="696" y="114"/>
                  </a:lnTo>
                  <a:lnTo>
                    <a:pt x="706" y="109"/>
                  </a:lnTo>
                  <a:lnTo>
                    <a:pt x="715" y="101"/>
                  </a:lnTo>
                  <a:lnTo>
                    <a:pt x="723" y="93"/>
                  </a:lnTo>
                  <a:lnTo>
                    <a:pt x="729" y="83"/>
                  </a:lnTo>
                  <a:lnTo>
                    <a:pt x="731" y="72"/>
                  </a:lnTo>
                  <a:lnTo>
                    <a:pt x="733" y="60"/>
                  </a:lnTo>
                  <a:lnTo>
                    <a:pt x="731" y="48"/>
                  </a:lnTo>
                  <a:lnTo>
                    <a:pt x="729" y="37"/>
                  </a:lnTo>
                  <a:lnTo>
                    <a:pt x="723" y="27"/>
                  </a:lnTo>
                  <a:lnTo>
                    <a:pt x="715" y="17"/>
                  </a:lnTo>
                  <a:lnTo>
                    <a:pt x="706" y="10"/>
                  </a:lnTo>
                  <a:lnTo>
                    <a:pt x="696" y="4"/>
                  </a:lnTo>
                  <a:lnTo>
                    <a:pt x="684" y="2"/>
                  </a:lnTo>
                  <a:lnTo>
                    <a:pt x="673" y="0"/>
                  </a:lnTo>
                  <a:lnTo>
                    <a:pt x="661" y="2"/>
                  </a:lnTo>
                  <a:lnTo>
                    <a:pt x="649" y="4"/>
                  </a:lnTo>
                  <a:lnTo>
                    <a:pt x="640" y="10"/>
                  </a:lnTo>
                  <a:lnTo>
                    <a:pt x="632" y="17"/>
                  </a:lnTo>
                  <a:lnTo>
                    <a:pt x="624" y="27"/>
                  </a:lnTo>
                  <a:lnTo>
                    <a:pt x="618" y="37"/>
                  </a:lnTo>
                  <a:lnTo>
                    <a:pt x="616" y="48"/>
                  </a:lnTo>
                  <a:lnTo>
                    <a:pt x="615" y="60"/>
                  </a:lnTo>
                  <a:lnTo>
                    <a:pt x="615" y="68"/>
                  </a:lnTo>
                  <a:lnTo>
                    <a:pt x="616" y="74"/>
                  </a:lnTo>
                  <a:lnTo>
                    <a:pt x="618" y="81"/>
                  </a:lnTo>
                  <a:lnTo>
                    <a:pt x="622" y="87"/>
                  </a:lnTo>
                  <a:lnTo>
                    <a:pt x="607" y="105"/>
                  </a:lnTo>
                  <a:lnTo>
                    <a:pt x="591" y="126"/>
                  </a:lnTo>
                  <a:lnTo>
                    <a:pt x="576" y="149"/>
                  </a:lnTo>
                  <a:lnTo>
                    <a:pt x="560" y="176"/>
                  </a:lnTo>
                  <a:lnTo>
                    <a:pt x="549" y="207"/>
                  </a:lnTo>
                  <a:lnTo>
                    <a:pt x="539" y="240"/>
                  </a:lnTo>
                  <a:lnTo>
                    <a:pt x="533" y="275"/>
                  </a:lnTo>
                  <a:lnTo>
                    <a:pt x="533" y="312"/>
                  </a:lnTo>
                  <a:lnTo>
                    <a:pt x="537" y="343"/>
                  </a:lnTo>
                  <a:lnTo>
                    <a:pt x="545" y="372"/>
                  </a:lnTo>
                  <a:lnTo>
                    <a:pt x="556" y="401"/>
                  </a:lnTo>
                  <a:lnTo>
                    <a:pt x="572" y="428"/>
                  </a:lnTo>
                  <a:lnTo>
                    <a:pt x="591" y="456"/>
                  </a:lnTo>
                  <a:lnTo>
                    <a:pt x="615" y="481"/>
                  </a:lnTo>
                  <a:lnTo>
                    <a:pt x="644" y="506"/>
                  </a:lnTo>
                  <a:lnTo>
                    <a:pt x="675" y="531"/>
                  </a:lnTo>
                  <a:lnTo>
                    <a:pt x="667" y="541"/>
                  </a:lnTo>
                  <a:lnTo>
                    <a:pt x="659" y="553"/>
                  </a:lnTo>
                  <a:lnTo>
                    <a:pt x="653" y="562"/>
                  </a:lnTo>
                  <a:lnTo>
                    <a:pt x="647" y="574"/>
                  </a:lnTo>
                  <a:lnTo>
                    <a:pt x="647" y="574"/>
                  </a:lnTo>
                  <a:lnTo>
                    <a:pt x="500" y="884"/>
                  </a:lnTo>
                  <a:lnTo>
                    <a:pt x="485" y="871"/>
                  </a:lnTo>
                  <a:lnTo>
                    <a:pt x="467" y="857"/>
                  </a:lnTo>
                  <a:lnTo>
                    <a:pt x="448" y="843"/>
                  </a:lnTo>
                  <a:lnTo>
                    <a:pt x="426" y="832"/>
                  </a:lnTo>
                  <a:lnTo>
                    <a:pt x="403" y="822"/>
                  </a:lnTo>
                  <a:lnTo>
                    <a:pt x="378" y="816"/>
                  </a:lnTo>
                  <a:lnTo>
                    <a:pt x="353" y="814"/>
                  </a:lnTo>
                  <a:lnTo>
                    <a:pt x="326" y="816"/>
                  </a:lnTo>
                  <a:lnTo>
                    <a:pt x="298" y="824"/>
                  </a:lnTo>
                  <a:lnTo>
                    <a:pt x="273" y="836"/>
                  </a:lnTo>
                  <a:lnTo>
                    <a:pt x="248" y="855"/>
                  </a:lnTo>
                  <a:lnTo>
                    <a:pt x="225" y="878"/>
                  </a:lnTo>
                  <a:lnTo>
                    <a:pt x="202" y="909"/>
                  </a:lnTo>
                  <a:lnTo>
                    <a:pt x="180" y="944"/>
                  </a:lnTo>
                  <a:lnTo>
                    <a:pt x="161" y="985"/>
                  </a:lnTo>
                  <a:lnTo>
                    <a:pt x="143" y="1030"/>
                  </a:lnTo>
                  <a:lnTo>
                    <a:pt x="29" y="973"/>
                  </a:lnTo>
                  <a:lnTo>
                    <a:pt x="21" y="971"/>
                  </a:lnTo>
                  <a:lnTo>
                    <a:pt x="13" y="973"/>
                  </a:lnTo>
                  <a:lnTo>
                    <a:pt x="6" y="977"/>
                  </a:lnTo>
                  <a:lnTo>
                    <a:pt x="2" y="983"/>
                  </a:lnTo>
                  <a:lnTo>
                    <a:pt x="0" y="991"/>
                  </a:lnTo>
                  <a:lnTo>
                    <a:pt x="0" y="999"/>
                  </a:lnTo>
                  <a:lnTo>
                    <a:pt x="4" y="1004"/>
                  </a:lnTo>
                  <a:lnTo>
                    <a:pt x="12" y="1010"/>
                  </a:lnTo>
                  <a:lnTo>
                    <a:pt x="169" y="1086"/>
                  </a:lnTo>
                  <a:lnTo>
                    <a:pt x="174" y="1064"/>
                  </a:lnTo>
                  <a:lnTo>
                    <a:pt x="192" y="1020"/>
                  </a:lnTo>
                  <a:lnTo>
                    <a:pt x="209" y="981"/>
                  </a:lnTo>
                  <a:lnTo>
                    <a:pt x="227" y="946"/>
                  </a:lnTo>
                  <a:lnTo>
                    <a:pt x="246" y="917"/>
                  </a:lnTo>
                  <a:lnTo>
                    <a:pt x="267" y="894"/>
                  </a:lnTo>
                  <a:lnTo>
                    <a:pt x="289" y="874"/>
                  </a:lnTo>
                  <a:lnTo>
                    <a:pt x="310" y="863"/>
                  </a:lnTo>
                  <a:lnTo>
                    <a:pt x="333" y="855"/>
                  </a:lnTo>
                  <a:lnTo>
                    <a:pt x="357" y="853"/>
                  </a:lnTo>
                  <a:lnTo>
                    <a:pt x="378" y="857"/>
                  </a:lnTo>
                  <a:lnTo>
                    <a:pt x="399" y="865"/>
                  </a:lnTo>
                  <a:lnTo>
                    <a:pt x="421" y="874"/>
                  </a:lnTo>
                  <a:lnTo>
                    <a:pt x="438" y="886"/>
                  </a:lnTo>
                  <a:lnTo>
                    <a:pt x="456" y="898"/>
                  </a:lnTo>
                  <a:lnTo>
                    <a:pt x="471" y="911"/>
                  </a:lnTo>
                  <a:lnTo>
                    <a:pt x="483" y="923"/>
                  </a:lnTo>
                  <a:lnTo>
                    <a:pt x="456" y="979"/>
                  </a:lnTo>
                  <a:lnTo>
                    <a:pt x="775" y="1126"/>
                  </a:lnTo>
                  <a:lnTo>
                    <a:pt x="818" y="1035"/>
                  </a:lnTo>
                  <a:lnTo>
                    <a:pt x="820" y="1037"/>
                  </a:lnTo>
                  <a:lnTo>
                    <a:pt x="822" y="1039"/>
                  </a:lnTo>
                  <a:lnTo>
                    <a:pt x="822" y="1041"/>
                  </a:lnTo>
                  <a:lnTo>
                    <a:pt x="824" y="1043"/>
                  </a:lnTo>
                  <a:lnTo>
                    <a:pt x="824" y="1043"/>
                  </a:lnTo>
                  <a:lnTo>
                    <a:pt x="824" y="1043"/>
                  </a:lnTo>
                  <a:lnTo>
                    <a:pt x="830" y="1047"/>
                  </a:lnTo>
                  <a:lnTo>
                    <a:pt x="845" y="1057"/>
                  </a:lnTo>
                  <a:lnTo>
                    <a:pt x="865" y="1072"/>
                  </a:lnTo>
                  <a:lnTo>
                    <a:pt x="888" y="1094"/>
                  </a:lnTo>
                  <a:lnTo>
                    <a:pt x="909" y="1119"/>
                  </a:lnTo>
                  <a:lnTo>
                    <a:pt x="931" y="1148"/>
                  </a:lnTo>
                  <a:lnTo>
                    <a:pt x="944" y="1181"/>
                  </a:lnTo>
                  <a:lnTo>
                    <a:pt x="948" y="1216"/>
                  </a:lnTo>
                  <a:lnTo>
                    <a:pt x="944" y="1237"/>
                  </a:lnTo>
                  <a:lnTo>
                    <a:pt x="936" y="1258"/>
                  </a:lnTo>
                  <a:lnTo>
                    <a:pt x="925" y="1282"/>
                  </a:lnTo>
                  <a:lnTo>
                    <a:pt x="907" y="1303"/>
                  </a:lnTo>
                  <a:lnTo>
                    <a:pt x="886" y="1324"/>
                  </a:lnTo>
                  <a:lnTo>
                    <a:pt x="859" y="1344"/>
                  </a:lnTo>
                  <a:lnTo>
                    <a:pt x="828" y="1365"/>
                  </a:lnTo>
                  <a:lnTo>
                    <a:pt x="791" y="1384"/>
                  </a:lnTo>
                  <a:lnTo>
                    <a:pt x="764" y="1398"/>
                  </a:lnTo>
                  <a:lnTo>
                    <a:pt x="901" y="1514"/>
                  </a:lnTo>
                  <a:lnTo>
                    <a:pt x="909" y="1518"/>
                  </a:lnTo>
                  <a:lnTo>
                    <a:pt x="917" y="1518"/>
                  </a:lnTo>
                  <a:lnTo>
                    <a:pt x="923" y="1516"/>
                  </a:lnTo>
                  <a:lnTo>
                    <a:pt x="929" y="1512"/>
                  </a:lnTo>
                  <a:lnTo>
                    <a:pt x="933" y="1506"/>
                  </a:lnTo>
                  <a:lnTo>
                    <a:pt x="934" y="1497"/>
                  </a:lnTo>
                  <a:lnTo>
                    <a:pt x="931" y="1489"/>
                  </a:lnTo>
                  <a:lnTo>
                    <a:pt x="927" y="1483"/>
                  </a:lnTo>
                  <a:lnTo>
                    <a:pt x="927" y="1483"/>
                  </a:lnTo>
                  <a:lnTo>
                    <a:pt x="836" y="1406"/>
                  </a:lnTo>
                  <a:lnTo>
                    <a:pt x="870" y="1384"/>
                  </a:lnTo>
                  <a:lnTo>
                    <a:pt x="900" y="1363"/>
                  </a:lnTo>
                  <a:lnTo>
                    <a:pt x="925" y="1340"/>
                  </a:lnTo>
                  <a:lnTo>
                    <a:pt x="946" y="1316"/>
                  </a:lnTo>
                  <a:lnTo>
                    <a:pt x="964" y="1291"/>
                  </a:lnTo>
                  <a:lnTo>
                    <a:pt x="975" y="1266"/>
                  </a:lnTo>
                  <a:lnTo>
                    <a:pt x="983" y="1241"/>
                  </a:lnTo>
                  <a:lnTo>
                    <a:pt x="987" y="1216"/>
                  </a:lnTo>
                  <a:lnTo>
                    <a:pt x="983" y="1173"/>
                  </a:lnTo>
                  <a:lnTo>
                    <a:pt x="967" y="1134"/>
                  </a:lnTo>
                  <a:lnTo>
                    <a:pt x="946" y="1099"/>
                  </a:lnTo>
                  <a:lnTo>
                    <a:pt x="919" y="1068"/>
                  </a:lnTo>
                  <a:lnTo>
                    <a:pt x="894" y="1045"/>
                  </a:lnTo>
                  <a:lnTo>
                    <a:pt x="870" y="1026"/>
                  </a:lnTo>
                  <a:lnTo>
                    <a:pt x="853" y="1014"/>
                  </a:lnTo>
                  <a:lnTo>
                    <a:pt x="845" y="1008"/>
                  </a:lnTo>
                  <a:lnTo>
                    <a:pt x="841" y="1006"/>
                  </a:lnTo>
                  <a:lnTo>
                    <a:pt x="839" y="1006"/>
                  </a:lnTo>
                  <a:lnTo>
                    <a:pt x="836" y="1006"/>
                  </a:lnTo>
                  <a:lnTo>
                    <a:pt x="832" y="1006"/>
                  </a:lnTo>
                  <a:lnTo>
                    <a:pt x="965" y="717"/>
                  </a:lnTo>
                  <a:lnTo>
                    <a:pt x="964" y="717"/>
                  </a:lnTo>
                  <a:lnTo>
                    <a:pt x="965" y="715"/>
                  </a:lnTo>
                  <a:lnTo>
                    <a:pt x="965" y="713"/>
                  </a:lnTo>
                  <a:lnTo>
                    <a:pt x="965" y="713"/>
                  </a:lnTo>
                  <a:lnTo>
                    <a:pt x="965" y="712"/>
                  </a:lnTo>
                  <a:lnTo>
                    <a:pt x="979" y="721"/>
                  </a:lnTo>
                  <a:lnTo>
                    <a:pt x="996" y="733"/>
                  </a:lnTo>
                  <a:lnTo>
                    <a:pt x="1014" y="746"/>
                  </a:lnTo>
                  <a:lnTo>
                    <a:pt x="1029" y="762"/>
                  </a:lnTo>
                  <a:lnTo>
                    <a:pt x="1045" y="781"/>
                  </a:lnTo>
                  <a:lnTo>
                    <a:pt x="1059" y="801"/>
                  </a:lnTo>
                  <a:lnTo>
                    <a:pt x="1068" y="822"/>
                  </a:lnTo>
                  <a:lnTo>
                    <a:pt x="1072" y="845"/>
                  </a:lnTo>
                  <a:lnTo>
                    <a:pt x="1072" y="859"/>
                  </a:lnTo>
                  <a:lnTo>
                    <a:pt x="1070" y="872"/>
                  </a:lnTo>
                  <a:lnTo>
                    <a:pt x="1066" y="888"/>
                  </a:lnTo>
                  <a:lnTo>
                    <a:pt x="1060" y="902"/>
                  </a:lnTo>
                  <a:lnTo>
                    <a:pt x="1053" y="917"/>
                  </a:lnTo>
                  <a:lnTo>
                    <a:pt x="1043" y="931"/>
                  </a:lnTo>
                  <a:lnTo>
                    <a:pt x="1031" y="946"/>
                  </a:lnTo>
                  <a:lnTo>
                    <a:pt x="1018" y="960"/>
                  </a:lnTo>
                  <a:lnTo>
                    <a:pt x="1010" y="954"/>
                  </a:lnTo>
                  <a:lnTo>
                    <a:pt x="1000" y="950"/>
                  </a:lnTo>
                  <a:lnTo>
                    <a:pt x="991" y="948"/>
                  </a:lnTo>
                  <a:lnTo>
                    <a:pt x="981" y="948"/>
                  </a:lnTo>
                  <a:lnTo>
                    <a:pt x="969" y="950"/>
                  </a:lnTo>
                  <a:lnTo>
                    <a:pt x="958" y="952"/>
                  </a:lnTo>
                  <a:lnTo>
                    <a:pt x="948" y="958"/>
                  </a:lnTo>
                  <a:lnTo>
                    <a:pt x="940" y="966"/>
                  </a:lnTo>
                  <a:lnTo>
                    <a:pt x="933" y="975"/>
                  </a:lnTo>
                  <a:lnTo>
                    <a:pt x="927" y="985"/>
                  </a:lnTo>
                  <a:lnTo>
                    <a:pt x="925" y="997"/>
                  </a:lnTo>
                  <a:lnTo>
                    <a:pt x="923" y="1008"/>
                  </a:lnTo>
                  <a:lnTo>
                    <a:pt x="925" y="1020"/>
                  </a:lnTo>
                  <a:lnTo>
                    <a:pt x="927" y="1031"/>
                  </a:lnTo>
                  <a:lnTo>
                    <a:pt x="933" y="1041"/>
                  </a:lnTo>
                  <a:lnTo>
                    <a:pt x="940" y="1049"/>
                  </a:lnTo>
                  <a:lnTo>
                    <a:pt x="948" y="1057"/>
                  </a:lnTo>
                  <a:lnTo>
                    <a:pt x="958" y="1062"/>
                  </a:lnTo>
                  <a:lnTo>
                    <a:pt x="969" y="1064"/>
                  </a:lnTo>
                  <a:lnTo>
                    <a:pt x="981" y="1066"/>
                  </a:lnTo>
                  <a:lnTo>
                    <a:pt x="993" y="1064"/>
                  </a:lnTo>
                  <a:lnTo>
                    <a:pt x="1004" y="1062"/>
                  </a:lnTo>
                  <a:lnTo>
                    <a:pt x="1014" y="1057"/>
                  </a:lnTo>
                  <a:lnTo>
                    <a:pt x="1024" y="1049"/>
                  </a:lnTo>
                  <a:lnTo>
                    <a:pt x="1031" y="1041"/>
                  </a:lnTo>
                  <a:lnTo>
                    <a:pt x="1037" y="1031"/>
                  </a:lnTo>
                  <a:lnTo>
                    <a:pt x="1039" y="1020"/>
                  </a:lnTo>
                  <a:lnTo>
                    <a:pt x="1041" y="1008"/>
                  </a:lnTo>
                  <a:lnTo>
                    <a:pt x="1041" y="1004"/>
                  </a:lnTo>
                  <a:lnTo>
                    <a:pt x="1041" y="1000"/>
                  </a:lnTo>
                  <a:lnTo>
                    <a:pt x="1041" y="999"/>
                  </a:lnTo>
                  <a:lnTo>
                    <a:pt x="1039" y="995"/>
                  </a:lnTo>
                  <a:lnTo>
                    <a:pt x="1059" y="975"/>
                  </a:lnTo>
                  <a:lnTo>
                    <a:pt x="1074" y="956"/>
                  </a:lnTo>
                  <a:lnTo>
                    <a:pt x="1088" y="936"/>
                  </a:lnTo>
                  <a:lnTo>
                    <a:pt x="1097" y="917"/>
                  </a:lnTo>
                  <a:lnTo>
                    <a:pt x="1105" y="900"/>
                  </a:lnTo>
                  <a:lnTo>
                    <a:pt x="1111" y="880"/>
                  </a:lnTo>
                  <a:lnTo>
                    <a:pt x="1113" y="861"/>
                  </a:lnTo>
                  <a:lnTo>
                    <a:pt x="1113" y="84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9" name="Freeform 13"/>
            <p:cNvSpPr>
              <a:spLocks/>
            </p:cNvSpPr>
            <p:nvPr/>
          </p:nvSpPr>
          <p:spPr bwMode="auto">
            <a:xfrm>
              <a:off x="2874" y="1985"/>
              <a:ext cx="39" cy="39"/>
            </a:xfrm>
            <a:custGeom>
              <a:avLst/>
              <a:gdLst/>
              <a:ahLst/>
              <a:cxnLst>
                <a:cxn ang="0">
                  <a:pos x="15" y="0"/>
                </a:cxn>
                <a:cxn ang="0">
                  <a:pos x="10" y="2"/>
                </a:cxn>
                <a:cxn ang="0">
                  <a:pos x="4" y="6"/>
                </a:cxn>
                <a:cxn ang="0">
                  <a:pos x="0" y="14"/>
                </a:cxn>
                <a:cxn ang="0">
                  <a:pos x="0" y="22"/>
                </a:cxn>
                <a:cxn ang="0">
                  <a:pos x="2" y="29"/>
                </a:cxn>
                <a:cxn ang="0">
                  <a:pos x="6" y="33"/>
                </a:cxn>
                <a:cxn ang="0">
                  <a:pos x="13" y="37"/>
                </a:cxn>
                <a:cxn ang="0">
                  <a:pos x="21" y="39"/>
                </a:cxn>
                <a:cxn ang="0">
                  <a:pos x="29" y="37"/>
                </a:cxn>
                <a:cxn ang="0">
                  <a:pos x="33" y="31"/>
                </a:cxn>
                <a:cxn ang="0">
                  <a:pos x="37" y="24"/>
                </a:cxn>
                <a:cxn ang="0">
                  <a:pos x="39" y="16"/>
                </a:cxn>
                <a:cxn ang="0">
                  <a:pos x="37" y="8"/>
                </a:cxn>
                <a:cxn ang="0">
                  <a:pos x="31" y="4"/>
                </a:cxn>
                <a:cxn ang="0">
                  <a:pos x="23" y="0"/>
                </a:cxn>
                <a:cxn ang="0">
                  <a:pos x="15" y="0"/>
                </a:cxn>
              </a:cxnLst>
              <a:rect l="0" t="0" r="r" b="b"/>
              <a:pathLst>
                <a:path w="39" h="39">
                  <a:moveTo>
                    <a:pt x="15" y="0"/>
                  </a:moveTo>
                  <a:lnTo>
                    <a:pt x="10" y="2"/>
                  </a:lnTo>
                  <a:lnTo>
                    <a:pt x="4" y="6"/>
                  </a:lnTo>
                  <a:lnTo>
                    <a:pt x="0" y="14"/>
                  </a:lnTo>
                  <a:lnTo>
                    <a:pt x="0" y="22"/>
                  </a:lnTo>
                  <a:lnTo>
                    <a:pt x="2" y="29"/>
                  </a:lnTo>
                  <a:lnTo>
                    <a:pt x="6" y="33"/>
                  </a:lnTo>
                  <a:lnTo>
                    <a:pt x="13" y="37"/>
                  </a:lnTo>
                  <a:lnTo>
                    <a:pt x="21" y="39"/>
                  </a:lnTo>
                  <a:lnTo>
                    <a:pt x="29" y="37"/>
                  </a:lnTo>
                  <a:lnTo>
                    <a:pt x="33" y="31"/>
                  </a:lnTo>
                  <a:lnTo>
                    <a:pt x="37" y="24"/>
                  </a:lnTo>
                  <a:lnTo>
                    <a:pt x="39" y="16"/>
                  </a:lnTo>
                  <a:lnTo>
                    <a:pt x="37" y="8"/>
                  </a:lnTo>
                  <a:lnTo>
                    <a:pt x="31" y="4"/>
                  </a:lnTo>
                  <a:lnTo>
                    <a:pt x="23" y="0"/>
                  </a:lnTo>
                  <a:lnTo>
                    <a:pt x="1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10" name="Freeform 14"/>
            <p:cNvSpPr>
              <a:spLocks/>
            </p:cNvSpPr>
            <p:nvPr/>
          </p:nvSpPr>
          <p:spPr bwMode="auto">
            <a:xfrm>
              <a:off x="2525" y="1898"/>
              <a:ext cx="382" cy="334"/>
            </a:xfrm>
            <a:custGeom>
              <a:avLst/>
              <a:gdLst/>
              <a:ahLst/>
              <a:cxnLst>
                <a:cxn ang="0">
                  <a:pos x="382" y="167"/>
                </a:cxn>
                <a:cxn ang="0">
                  <a:pos x="339" y="130"/>
                </a:cxn>
                <a:cxn ang="0">
                  <a:pos x="312" y="74"/>
                </a:cxn>
                <a:cxn ang="0">
                  <a:pos x="252" y="113"/>
                </a:cxn>
                <a:cxn ang="0">
                  <a:pos x="260" y="120"/>
                </a:cxn>
                <a:cxn ang="0">
                  <a:pos x="262" y="128"/>
                </a:cxn>
                <a:cxn ang="0">
                  <a:pos x="258" y="148"/>
                </a:cxn>
                <a:cxn ang="0">
                  <a:pos x="240" y="157"/>
                </a:cxn>
                <a:cxn ang="0">
                  <a:pos x="223" y="151"/>
                </a:cxn>
                <a:cxn ang="0">
                  <a:pos x="213" y="136"/>
                </a:cxn>
                <a:cxn ang="0">
                  <a:pos x="219" y="116"/>
                </a:cxn>
                <a:cxn ang="0">
                  <a:pos x="235" y="107"/>
                </a:cxn>
                <a:cxn ang="0">
                  <a:pos x="244" y="109"/>
                </a:cxn>
                <a:cxn ang="0">
                  <a:pos x="252" y="113"/>
                </a:cxn>
                <a:cxn ang="0">
                  <a:pos x="277" y="37"/>
                </a:cxn>
                <a:cxn ang="0">
                  <a:pos x="260" y="25"/>
                </a:cxn>
                <a:cxn ang="0">
                  <a:pos x="240" y="16"/>
                </a:cxn>
                <a:cxn ang="0">
                  <a:pos x="221" y="8"/>
                </a:cxn>
                <a:cxn ang="0">
                  <a:pos x="176" y="0"/>
                </a:cxn>
                <a:cxn ang="0">
                  <a:pos x="112" y="10"/>
                </a:cxn>
                <a:cxn ang="0">
                  <a:pos x="56" y="43"/>
                </a:cxn>
                <a:cxn ang="0">
                  <a:pos x="17" y="95"/>
                </a:cxn>
                <a:cxn ang="0">
                  <a:pos x="0" y="159"/>
                </a:cxn>
                <a:cxn ang="0">
                  <a:pos x="12" y="223"/>
                </a:cxn>
                <a:cxn ang="0">
                  <a:pos x="46" y="277"/>
                </a:cxn>
                <a:cxn ang="0">
                  <a:pos x="101" y="316"/>
                </a:cxn>
                <a:cxn ang="0">
                  <a:pos x="151" y="332"/>
                </a:cxn>
                <a:cxn ang="0">
                  <a:pos x="184" y="334"/>
                </a:cxn>
                <a:cxn ang="0">
                  <a:pos x="219" y="328"/>
                </a:cxn>
                <a:cxn ang="0">
                  <a:pos x="250" y="316"/>
                </a:cxn>
                <a:cxn ang="0">
                  <a:pos x="250" y="306"/>
                </a:cxn>
                <a:cxn ang="0">
                  <a:pos x="225" y="297"/>
                </a:cxn>
                <a:cxn ang="0">
                  <a:pos x="196" y="277"/>
                </a:cxn>
                <a:cxn ang="0">
                  <a:pos x="172" y="244"/>
                </a:cxn>
                <a:cxn ang="0">
                  <a:pos x="159" y="211"/>
                </a:cxn>
                <a:cxn ang="0">
                  <a:pos x="155" y="190"/>
                </a:cxn>
                <a:cxn ang="0">
                  <a:pos x="155" y="180"/>
                </a:cxn>
                <a:cxn ang="0">
                  <a:pos x="161" y="175"/>
                </a:cxn>
                <a:cxn ang="0">
                  <a:pos x="172" y="173"/>
                </a:cxn>
                <a:cxn ang="0">
                  <a:pos x="178" y="179"/>
                </a:cxn>
                <a:cxn ang="0">
                  <a:pos x="180" y="184"/>
                </a:cxn>
                <a:cxn ang="0">
                  <a:pos x="188" y="217"/>
                </a:cxn>
                <a:cxn ang="0">
                  <a:pos x="229" y="268"/>
                </a:cxn>
                <a:cxn ang="0">
                  <a:pos x="242" y="275"/>
                </a:cxn>
                <a:cxn ang="0">
                  <a:pos x="260" y="281"/>
                </a:cxn>
                <a:cxn ang="0">
                  <a:pos x="277" y="283"/>
                </a:cxn>
                <a:cxn ang="0">
                  <a:pos x="297" y="283"/>
                </a:cxn>
                <a:cxn ang="0">
                  <a:pos x="320" y="252"/>
                </a:cxn>
                <a:cxn ang="0">
                  <a:pos x="335" y="217"/>
                </a:cxn>
              </a:cxnLst>
              <a:rect l="0" t="0" r="r" b="b"/>
              <a:pathLst>
                <a:path w="382" h="334">
                  <a:moveTo>
                    <a:pt x="374" y="223"/>
                  </a:moveTo>
                  <a:lnTo>
                    <a:pt x="382" y="167"/>
                  </a:lnTo>
                  <a:lnTo>
                    <a:pt x="343" y="161"/>
                  </a:lnTo>
                  <a:lnTo>
                    <a:pt x="339" y="130"/>
                  </a:lnTo>
                  <a:lnTo>
                    <a:pt x="328" y="101"/>
                  </a:lnTo>
                  <a:lnTo>
                    <a:pt x="312" y="74"/>
                  </a:lnTo>
                  <a:lnTo>
                    <a:pt x="291" y="51"/>
                  </a:lnTo>
                  <a:lnTo>
                    <a:pt x="252" y="113"/>
                  </a:lnTo>
                  <a:lnTo>
                    <a:pt x="256" y="116"/>
                  </a:lnTo>
                  <a:lnTo>
                    <a:pt x="260" y="120"/>
                  </a:lnTo>
                  <a:lnTo>
                    <a:pt x="262" y="124"/>
                  </a:lnTo>
                  <a:lnTo>
                    <a:pt x="262" y="128"/>
                  </a:lnTo>
                  <a:lnTo>
                    <a:pt x="262" y="138"/>
                  </a:lnTo>
                  <a:lnTo>
                    <a:pt x="258" y="148"/>
                  </a:lnTo>
                  <a:lnTo>
                    <a:pt x="250" y="153"/>
                  </a:lnTo>
                  <a:lnTo>
                    <a:pt x="240" y="157"/>
                  </a:lnTo>
                  <a:lnTo>
                    <a:pt x="231" y="155"/>
                  </a:lnTo>
                  <a:lnTo>
                    <a:pt x="223" y="151"/>
                  </a:lnTo>
                  <a:lnTo>
                    <a:pt x="217" y="144"/>
                  </a:lnTo>
                  <a:lnTo>
                    <a:pt x="213" y="136"/>
                  </a:lnTo>
                  <a:lnTo>
                    <a:pt x="213" y="126"/>
                  </a:lnTo>
                  <a:lnTo>
                    <a:pt x="219" y="116"/>
                  </a:lnTo>
                  <a:lnTo>
                    <a:pt x="225" y="111"/>
                  </a:lnTo>
                  <a:lnTo>
                    <a:pt x="235" y="107"/>
                  </a:lnTo>
                  <a:lnTo>
                    <a:pt x="238" y="107"/>
                  </a:lnTo>
                  <a:lnTo>
                    <a:pt x="244" y="109"/>
                  </a:lnTo>
                  <a:lnTo>
                    <a:pt x="248" y="111"/>
                  </a:lnTo>
                  <a:lnTo>
                    <a:pt x="252" y="113"/>
                  </a:lnTo>
                  <a:lnTo>
                    <a:pt x="285" y="45"/>
                  </a:lnTo>
                  <a:lnTo>
                    <a:pt x="277" y="37"/>
                  </a:lnTo>
                  <a:lnTo>
                    <a:pt x="267" y="31"/>
                  </a:lnTo>
                  <a:lnTo>
                    <a:pt x="260" y="25"/>
                  </a:lnTo>
                  <a:lnTo>
                    <a:pt x="250" y="20"/>
                  </a:lnTo>
                  <a:lnTo>
                    <a:pt x="240" y="16"/>
                  </a:lnTo>
                  <a:lnTo>
                    <a:pt x="231" y="12"/>
                  </a:lnTo>
                  <a:lnTo>
                    <a:pt x="221" y="8"/>
                  </a:lnTo>
                  <a:lnTo>
                    <a:pt x="211" y="6"/>
                  </a:lnTo>
                  <a:lnTo>
                    <a:pt x="176" y="0"/>
                  </a:lnTo>
                  <a:lnTo>
                    <a:pt x="143" y="2"/>
                  </a:lnTo>
                  <a:lnTo>
                    <a:pt x="112" y="10"/>
                  </a:lnTo>
                  <a:lnTo>
                    <a:pt x="83" y="23"/>
                  </a:lnTo>
                  <a:lnTo>
                    <a:pt x="56" y="43"/>
                  </a:lnTo>
                  <a:lnTo>
                    <a:pt x="35" y="66"/>
                  </a:lnTo>
                  <a:lnTo>
                    <a:pt x="17" y="95"/>
                  </a:lnTo>
                  <a:lnTo>
                    <a:pt x="6" y="126"/>
                  </a:lnTo>
                  <a:lnTo>
                    <a:pt x="0" y="159"/>
                  </a:lnTo>
                  <a:lnTo>
                    <a:pt x="4" y="192"/>
                  </a:lnTo>
                  <a:lnTo>
                    <a:pt x="12" y="223"/>
                  </a:lnTo>
                  <a:lnTo>
                    <a:pt x="27" y="252"/>
                  </a:lnTo>
                  <a:lnTo>
                    <a:pt x="46" y="277"/>
                  </a:lnTo>
                  <a:lnTo>
                    <a:pt x="72" y="299"/>
                  </a:lnTo>
                  <a:lnTo>
                    <a:pt x="101" y="316"/>
                  </a:lnTo>
                  <a:lnTo>
                    <a:pt x="134" y="328"/>
                  </a:lnTo>
                  <a:lnTo>
                    <a:pt x="151" y="332"/>
                  </a:lnTo>
                  <a:lnTo>
                    <a:pt x="169" y="334"/>
                  </a:lnTo>
                  <a:lnTo>
                    <a:pt x="184" y="334"/>
                  </a:lnTo>
                  <a:lnTo>
                    <a:pt x="202" y="332"/>
                  </a:lnTo>
                  <a:lnTo>
                    <a:pt x="219" y="328"/>
                  </a:lnTo>
                  <a:lnTo>
                    <a:pt x="235" y="322"/>
                  </a:lnTo>
                  <a:lnTo>
                    <a:pt x="250" y="316"/>
                  </a:lnTo>
                  <a:lnTo>
                    <a:pt x="264" y="308"/>
                  </a:lnTo>
                  <a:lnTo>
                    <a:pt x="250" y="306"/>
                  </a:lnTo>
                  <a:lnTo>
                    <a:pt x="238" y="303"/>
                  </a:lnTo>
                  <a:lnTo>
                    <a:pt x="225" y="297"/>
                  </a:lnTo>
                  <a:lnTo>
                    <a:pt x="213" y="291"/>
                  </a:lnTo>
                  <a:lnTo>
                    <a:pt x="196" y="277"/>
                  </a:lnTo>
                  <a:lnTo>
                    <a:pt x="182" y="260"/>
                  </a:lnTo>
                  <a:lnTo>
                    <a:pt x="172" y="244"/>
                  </a:lnTo>
                  <a:lnTo>
                    <a:pt x="165" y="227"/>
                  </a:lnTo>
                  <a:lnTo>
                    <a:pt x="159" y="211"/>
                  </a:lnTo>
                  <a:lnTo>
                    <a:pt x="157" y="200"/>
                  </a:lnTo>
                  <a:lnTo>
                    <a:pt x="155" y="190"/>
                  </a:lnTo>
                  <a:lnTo>
                    <a:pt x="155" y="186"/>
                  </a:lnTo>
                  <a:lnTo>
                    <a:pt x="155" y="180"/>
                  </a:lnTo>
                  <a:lnTo>
                    <a:pt x="159" y="177"/>
                  </a:lnTo>
                  <a:lnTo>
                    <a:pt x="161" y="175"/>
                  </a:lnTo>
                  <a:lnTo>
                    <a:pt x="167" y="173"/>
                  </a:lnTo>
                  <a:lnTo>
                    <a:pt x="172" y="173"/>
                  </a:lnTo>
                  <a:lnTo>
                    <a:pt x="176" y="175"/>
                  </a:lnTo>
                  <a:lnTo>
                    <a:pt x="178" y="179"/>
                  </a:lnTo>
                  <a:lnTo>
                    <a:pt x="180" y="184"/>
                  </a:lnTo>
                  <a:lnTo>
                    <a:pt x="180" y="184"/>
                  </a:lnTo>
                  <a:lnTo>
                    <a:pt x="182" y="194"/>
                  </a:lnTo>
                  <a:lnTo>
                    <a:pt x="188" y="217"/>
                  </a:lnTo>
                  <a:lnTo>
                    <a:pt x="203" y="244"/>
                  </a:lnTo>
                  <a:lnTo>
                    <a:pt x="229" y="268"/>
                  </a:lnTo>
                  <a:lnTo>
                    <a:pt x="236" y="272"/>
                  </a:lnTo>
                  <a:lnTo>
                    <a:pt x="242" y="275"/>
                  </a:lnTo>
                  <a:lnTo>
                    <a:pt x="250" y="279"/>
                  </a:lnTo>
                  <a:lnTo>
                    <a:pt x="260" y="281"/>
                  </a:lnTo>
                  <a:lnTo>
                    <a:pt x="267" y="283"/>
                  </a:lnTo>
                  <a:lnTo>
                    <a:pt x="277" y="283"/>
                  </a:lnTo>
                  <a:lnTo>
                    <a:pt x="287" y="283"/>
                  </a:lnTo>
                  <a:lnTo>
                    <a:pt x="297" y="283"/>
                  </a:lnTo>
                  <a:lnTo>
                    <a:pt x="308" y="268"/>
                  </a:lnTo>
                  <a:lnTo>
                    <a:pt x="320" y="252"/>
                  </a:lnTo>
                  <a:lnTo>
                    <a:pt x="328" y="235"/>
                  </a:lnTo>
                  <a:lnTo>
                    <a:pt x="335" y="217"/>
                  </a:lnTo>
                  <a:lnTo>
                    <a:pt x="374" y="22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11" name="Freeform 15"/>
            <p:cNvSpPr>
              <a:spLocks/>
            </p:cNvSpPr>
            <p:nvPr/>
          </p:nvSpPr>
          <p:spPr bwMode="auto">
            <a:xfrm>
              <a:off x="2777" y="1943"/>
              <a:ext cx="39" cy="68"/>
            </a:xfrm>
            <a:custGeom>
              <a:avLst/>
              <a:gdLst/>
              <a:ahLst/>
              <a:cxnLst>
                <a:cxn ang="0">
                  <a:pos x="0" y="68"/>
                </a:cxn>
                <a:cxn ang="0">
                  <a:pos x="39" y="6"/>
                </a:cxn>
                <a:cxn ang="0">
                  <a:pos x="37" y="4"/>
                </a:cxn>
                <a:cxn ang="0">
                  <a:pos x="37" y="2"/>
                </a:cxn>
                <a:cxn ang="0">
                  <a:pos x="35" y="2"/>
                </a:cxn>
                <a:cxn ang="0">
                  <a:pos x="33" y="0"/>
                </a:cxn>
                <a:cxn ang="0">
                  <a:pos x="0" y="68"/>
                </a:cxn>
                <a:cxn ang="0">
                  <a:pos x="0" y="68"/>
                </a:cxn>
                <a:cxn ang="0">
                  <a:pos x="0" y="68"/>
                </a:cxn>
                <a:cxn ang="0">
                  <a:pos x="0" y="68"/>
                </a:cxn>
                <a:cxn ang="0">
                  <a:pos x="0" y="68"/>
                </a:cxn>
              </a:cxnLst>
              <a:rect l="0" t="0" r="r" b="b"/>
              <a:pathLst>
                <a:path w="39" h="68">
                  <a:moveTo>
                    <a:pt x="0" y="68"/>
                  </a:moveTo>
                  <a:lnTo>
                    <a:pt x="39" y="6"/>
                  </a:lnTo>
                  <a:lnTo>
                    <a:pt x="37" y="4"/>
                  </a:lnTo>
                  <a:lnTo>
                    <a:pt x="37" y="2"/>
                  </a:lnTo>
                  <a:lnTo>
                    <a:pt x="35" y="2"/>
                  </a:lnTo>
                  <a:lnTo>
                    <a:pt x="33" y="0"/>
                  </a:lnTo>
                  <a:lnTo>
                    <a:pt x="0" y="68"/>
                  </a:lnTo>
                  <a:lnTo>
                    <a:pt x="0" y="68"/>
                  </a:lnTo>
                  <a:lnTo>
                    <a:pt x="0" y="68"/>
                  </a:lnTo>
                  <a:lnTo>
                    <a:pt x="0"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grpSp>
      <p:grpSp>
        <p:nvGrpSpPr>
          <p:cNvPr id="19" name="Group 5"/>
          <p:cNvGrpSpPr>
            <a:grpSpLocks noChangeAspect="1"/>
          </p:cNvGrpSpPr>
          <p:nvPr/>
        </p:nvGrpSpPr>
        <p:grpSpPr bwMode="auto">
          <a:xfrm>
            <a:off x="3657600" y="3276600"/>
            <a:ext cx="3327400" cy="2416175"/>
            <a:chOff x="1728" y="1776"/>
            <a:chExt cx="2096" cy="1522"/>
          </a:xfrm>
        </p:grpSpPr>
        <p:sp>
          <p:nvSpPr>
            <p:cNvPr id="20" name="AutoShape 4"/>
            <p:cNvSpPr>
              <a:spLocks noChangeAspect="1" noChangeArrowheads="1" noTextEdit="1"/>
            </p:cNvSpPr>
            <p:nvPr/>
          </p:nvSpPr>
          <p:spPr bwMode="auto">
            <a:xfrm>
              <a:off x="1728" y="1776"/>
              <a:ext cx="2096" cy="15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1" name="Freeform 9"/>
            <p:cNvSpPr>
              <a:spLocks/>
            </p:cNvSpPr>
            <p:nvPr/>
          </p:nvSpPr>
          <p:spPr bwMode="auto">
            <a:xfrm>
              <a:off x="2986" y="1908"/>
              <a:ext cx="72" cy="44"/>
            </a:xfrm>
            <a:custGeom>
              <a:avLst/>
              <a:gdLst/>
              <a:ahLst/>
              <a:cxnLst>
                <a:cxn ang="0">
                  <a:pos x="8" y="44"/>
                </a:cxn>
                <a:cxn ang="0">
                  <a:pos x="72" y="25"/>
                </a:cxn>
                <a:cxn ang="0">
                  <a:pos x="64" y="0"/>
                </a:cxn>
                <a:cxn ang="0">
                  <a:pos x="0" y="19"/>
                </a:cxn>
                <a:cxn ang="0">
                  <a:pos x="8" y="44"/>
                </a:cxn>
              </a:cxnLst>
              <a:rect l="0" t="0" r="r" b="b"/>
              <a:pathLst>
                <a:path w="72" h="44">
                  <a:moveTo>
                    <a:pt x="8" y="44"/>
                  </a:moveTo>
                  <a:lnTo>
                    <a:pt x="72" y="25"/>
                  </a:lnTo>
                  <a:lnTo>
                    <a:pt x="64" y="0"/>
                  </a:lnTo>
                  <a:lnTo>
                    <a:pt x="0" y="19"/>
                  </a:lnTo>
                  <a:lnTo>
                    <a:pt x="8" y="4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2" name="Freeform 10"/>
            <p:cNvSpPr>
              <a:spLocks/>
            </p:cNvSpPr>
            <p:nvPr/>
          </p:nvSpPr>
          <p:spPr bwMode="auto">
            <a:xfrm>
              <a:off x="2932" y="1826"/>
              <a:ext cx="64" cy="70"/>
            </a:xfrm>
            <a:custGeom>
              <a:avLst/>
              <a:gdLst/>
              <a:ahLst/>
              <a:cxnLst>
                <a:cxn ang="0">
                  <a:pos x="19" y="70"/>
                </a:cxn>
                <a:cxn ang="0">
                  <a:pos x="64" y="18"/>
                </a:cxn>
                <a:cxn ang="0">
                  <a:pos x="45" y="0"/>
                </a:cxn>
                <a:cxn ang="0">
                  <a:pos x="0" y="53"/>
                </a:cxn>
                <a:cxn ang="0">
                  <a:pos x="19" y="70"/>
                </a:cxn>
              </a:cxnLst>
              <a:rect l="0" t="0" r="r" b="b"/>
              <a:pathLst>
                <a:path w="64" h="70">
                  <a:moveTo>
                    <a:pt x="19" y="70"/>
                  </a:moveTo>
                  <a:lnTo>
                    <a:pt x="64" y="18"/>
                  </a:lnTo>
                  <a:lnTo>
                    <a:pt x="45" y="0"/>
                  </a:lnTo>
                  <a:lnTo>
                    <a:pt x="0" y="53"/>
                  </a:lnTo>
                  <a:lnTo>
                    <a:pt x="19" y="7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3" name="Freeform 11"/>
            <p:cNvSpPr>
              <a:spLocks/>
            </p:cNvSpPr>
            <p:nvPr/>
          </p:nvSpPr>
          <p:spPr bwMode="auto">
            <a:xfrm>
              <a:off x="2864" y="1776"/>
              <a:ext cx="47" cy="74"/>
            </a:xfrm>
            <a:custGeom>
              <a:avLst/>
              <a:gdLst/>
              <a:ahLst/>
              <a:cxnLst>
                <a:cxn ang="0">
                  <a:pos x="25" y="74"/>
                </a:cxn>
                <a:cxn ang="0">
                  <a:pos x="47" y="10"/>
                </a:cxn>
                <a:cxn ang="0">
                  <a:pos x="22" y="0"/>
                </a:cxn>
                <a:cxn ang="0">
                  <a:pos x="0" y="64"/>
                </a:cxn>
                <a:cxn ang="0">
                  <a:pos x="25" y="74"/>
                </a:cxn>
              </a:cxnLst>
              <a:rect l="0" t="0" r="r" b="b"/>
              <a:pathLst>
                <a:path w="47" h="74">
                  <a:moveTo>
                    <a:pt x="25" y="74"/>
                  </a:moveTo>
                  <a:lnTo>
                    <a:pt x="47" y="10"/>
                  </a:lnTo>
                  <a:lnTo>
                    <a:pt x="22" y="0"/>
                  </a:lnTo>
                  <a:lnTo>
                    <a:pt x="0" y="64"/>
                  </a:lnTo>
                  <a:lnTo>
                    <a:pt x="25" y="7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4" name="Freeform 12"/>
            <p:cNvSpPr>
              <a:spLocks/>
            </p:cNvSpPr>
            <p:nvPr/>
          </p:nvSpPr>
          <p:spPr bwMode="auto">
            <a:xfrm>
              <a:off x="1732" y="1776"/>
              <a:ext cx="1113" cy="1518"/>
            </a:xfrm>
            <a:custGeom>
              <a:avLst/>
              <a:gdLst/>
              <a:ahLst/>
              <a:cxnLst>
                <a:cxn ang="0">
                  <a:pos x="1055" y="731"/>
                </a:cxn>
                <a:cxn ang="0">
                  <a:pos x="979" y="646"/>
                </a:cxn>
                <a:cxn ang="0">
                  <a:pos x="927" y="520"/>
                </a:cxn>
                <a:cxn ang="0">
                  <a:pos x="810" y="471"/>
                </a:cxn>
                <a:cxn ang="0">
                  <a:pos x="706" y="504"/>
                </a:cxn>
                <a:cxn ang="0">
                  <a:pos x="595" y="388"/>
                </a:cxn>
                <a:cxn ang="0">
                  <a:pos x="578" y="248"/>
                </a:cxn>
                <a:cxn ang="0">
                  <a:pos x="640" y="130"/>
                </a:cxn>
                <a:cxn ang="0">
                  <a:pos x="673" y="118"/>
                </a:cxn>
                <a:cxn ang="0">
                  <a:pos x="723" y="93"/>
                </a:cxn>
                <a:cxn ang="0">
                  <a:pos x="729" y="37"/>
                </a:cxn>
                <a:cxn ang="0">
                  <a:pos x="684" y="2"/>
                </a:cxn>
                <a:cxn ang="0">
                  <a:pos x="632" y="17"/>
                </a:cxn>
                <a:cxn ang="0">
                  <a:pos x="615" y="68"/>
                </a:cxn>
                <a:cxn ang="0">
                  <a:pos x="591" y="126"/>
                </a:cxn>
                <a:cxn ang="0">
                  <a:pos x="533" y="275"/>
                </a:cxn>
                <a:cxn ang="0">
                  <a:pos x="572" y="428"/>
                </a:cxn>
                <a:cxn ang="0">
                  <a:pos x="667" y="541"/>
                </a:cxn>
                <a:cxn ang="0">
                  <a:pos x="500" y="884"/>
                </a:cxn>
                <a:cxn ang="0">
                  <a:pos x="403" y="822"/>
                </a:cxn>
                <a:cxn ang="0">
                  <a:pos x="273" y="836"/>
                </a:cxn>
                <a:cxn ang="0">
                  <a:pos x="161" y="985"/>
                </a:cxn>
                <a:cxn ang="0">
                  <a:pos x="6" y="977"/>
                </a:cxn>
                <a:cxn ang="0">
                  <a:pos x="12" y="1010"/>
                </a:cxn>
                <a:cxn ang="0">
                  <a:pos x="227" y="946"/>
                </a:cxn>
                <a:cxn ang="0">
                  <a:pos x="333" y="855"/>
                </a:cxn>
                <a:cxn ang="0">
                  <a:pos x="438" y="886"/>
                </a:cxn>
                <a:cxn ang="0">
                  <a:pos x="775" y="1126"/>
                </a:cxn>
                <a:cxn ang="0">
                  <a:pos x="824" y="1043"/>
                </a:cxn>
                <a:cxn ang="0">
                  <a:pos x="865" y="1072"/>
                </a:cxn>
                <a:cxn ang="0">
                  <a:pos x="948" y="1216"/>
                </a:cxn>
                <a:cxn ang="0">
                  <a:pos x="886" y="1324"/>
                </a:cxn>
                <a:cxn ang="0">
                  <a:pos x="901" y="1514"/>
                </a:cxn>
                <a:cxn ang="0">
                  <a:pos x="933" y="1506"/>
                </a:cxn>
                <a:cxn ang="0">
                  <a:pos x="836" y="1406"/>
                </a:cxn>
                <a:cxn ang="0">
                  <a:pos x="964" y="1291"/>
                </a:cxn>
                <a:cxn ang="0">
                  <a:pos x="967" y="1134"/>
                </a:cxn>
                <a:cxn ang="0">
                  <a:pos x="853" y="1014"/>
                </a:cxn>
                <a:cxn ang="0">
                  <a:pos x="832" y="1006"/>
                </a:cxn>
                <a:cxn ang="0">
                  <a:pos x="965" y="713"/>
                </a:cxn>
                <a:cxn ang="0">
                  <a:pos x="1029" y="762"/>
                </a:cxn>
                <a:cxn ang="0">
                  <a:pos x="1072" y="859"/>
                </a:cxn>
                <a:cxn ang="0">
                  <a:pos x="1043" y="931"/>
                </a:cxn>
                <a:cxn ang="0">
                  <a:pos x="991" y="948"/>
                </a:cxn>
                <a:cxn ang="0">
                  <a:pos x="940" y="966"/>
                </a:cxn>
                <a:cxn ang="0">
                  <a:pos x="925" y="1020"/>
                </a:cxn>
                <a:cxn ang="0">
                  <a:pos x="958" y="1062"/>
                </a:cxn>
                <a:cxn ang="0">
                  <a:pos x="1014" y="1057"/>
                </a:cxn>
                <a:cxn ang="0">
                  <a:pos x="1041" y="1008"/>
                </a:cxn>
                <a:cxn ang="0">
                  <a:pos x="1059" y="975"/>
                </a:cxn>
                <a:cxn ang="0">
                  <a:pos x="1111" y="880"/>
                </a:cxn>
              </a:cxnLst>
              <a:rect l="0" t="0" r="r" b="b"/>
              <a:pathLst>
                <a:path w="1113" h="1518">
                  <a:moveTo>
                    <a:pt x="1113" y="841"/>
                  </a:moveTo>
                  <a:lnTo>
                    <a:pt x="1105" y="809"/>
                  </a:lnTo>
                  <a:lnTo>
                    <a:pt x="1093" y="779"/>
                  </a:lnTo>
                  <a:lnTo>
                    <a:pt x="1076" y="754"/>
                  </a:lnTo>
                  <a:lnTo>
                    <a:pt x="1055" y="731"/>
                  </a:lnTo>
                  <a:lnTo>
                    <a:pt x="1033" y="712"/>
                  </a:lnTo>
                  <a:lnTo>
                    <a:pt x="1012" y="694"/>
                  </a:lnTo>
                  <a:lnTo>
                    <a:pt x="993" y="682"/>
                  </a:lnTo>
                  <a:lnTo>
                    <a:pt x="977" y="673"/>
                  </a:lnTo>
                  <a:lnTo>
                    <a:pt x="979" y="646"/>
                  </a:lnTo>
                  <a:lnTo>
                    <a:pt x="977" y="617"/>
                  </a:lnTo>
                  <a:lnTo>
                    <a:pt x="969" y="589"/>
                  </a:lnTo>
                  <a:lnTo>
                    <a:pt x="960" y="564"/>
                  </a:lnTo>
                  <a:lnTo>
                    <a:pt x="944" y="541"/>
                  </a:lnTo>
                  <a:lnTo>
                    <a:pt x="927" y="520"/>
                  </a:lnTo>
                  <a:lnTo>
                    <a:pt x="905" y="500"/>
                  </a:lnTo>
                  <a:lnTo>
                    <a:pt x="880" y="487"/>
                  </a:lnTo>
                  <a:lnTo>
                    <a:pt x="857" y="479"/>
                  </a:lnTo>
                  <a:lnTo>
                    <a:pt x="834" y="473"/>
                  </a:lnTo>
                  <a:lnTo>
                    <a:pt x="810" y="471"/>
                  </a:lnTo>
                  <a:lnTo>
                    <a:pt x="789" y="471"/>
                  </a:lnTo>
                  <a:lnTo>
                    <a:pt x="766" y="477"/>
                  </a:lnTo>
                  <a:lnTo>
                    <a:pt x="744" y="483"/>
                  </a:lnTo>
                  <a:lnTo>
                    <a:pt x="725" y="492"/>
                  </a:lnTo>
                  <a:lnTo>
                    <a:pt x="706" y="504"/>
                  </a:lnTo>
                  <a:lnTo>
                    <a:pt x="677" y="483"/>
                  </a:lnTo>
                  <a:lnTo>
                    <a:pt x="651" y="460"/>
                  </a:lnTo>
                  <a:lnTo>
                    <a:pt x="628" y="436"/>
                  </a:lnTo>
                  <a:lnTo>
                    <a:pt x="611" y="411"/>
                  </a:lnTo>
                  <a:lnTo>
                    <a:pt x="595" y="388"/>
                  </a:lnTo>
                  <a:lnTo>
                    <a:pt x="584" y="363"/>
                  </a:lnTo>
                  <a:lnTo>
                    <a:pt x="576" y="335"/>
                  </a:lnTo>
                  <a:lnTo>
                    <a:pt x="572" y="310"/>
                  </a:lnTo>
                  <a:lnTo>
                    <a:pt x="572" y="279"/>
                  </a:lnTo>
                  <a:lnTo>
                    <a:pt x="578" y="248"/>
                  </a:lnTo>
                  <a:lnTo>
                    <a:pt x="585" y="221"/>
                  </a:lnTo>
                  <a:lnTo>
                    <a:pt x="597" y="194"/>
                  </a:lnTo>
                  <a:lnTo>
                    <a:pt x="611" y="171"/>
                  </a:lnTo>
                  <a:lnTo>
                    <a:pt x="624" y="149"/>
                  </a:lnTo>
                  <a:lnTo>
                    <a:pt x="640" y="130"/>
                  </a:lnTo>
                  <a:lnTo>
                    <a:pt x="651" y="114"/>
                  </a:lnTo>
                  <a:lnTo>
                    <a:pt x="657" y="116"/>
                  </a:lnTo>
                  <a:lnTo>
                    <a:pt x="663" y="118"/>
                  </a:lnTo>
                  <a:lnTo>
                    <a:pt x="667" y="118"/>
                  </a:lnTo>
                  <a:lnTo>
                    <a:pt x="673" y="118"/>
                  </a:lnTo>
                  <a:lnTo>
                    <a:pt x="684" y="116"/>
                  </a:lnTo>
                  <a:lnTo>
                    <a:pt x="696" y="114"/>
                  </a:lnTo>
                  <a:lnTo>
                    <a:pt x="706" y="109"/>
                  </a:lnTo>
                  <a:lnTo>
                    <a:pt x="715" y="101"/>
                  </a:lnTo>
                  <a:lnTo>
                    <a:pt x="723" y="93"/>
                  </a:lnTo>
                  <a:lnTo>
                    <a:pt x="729" y="83"/>
                  </a:lnTo>
                  <a:lnTo>
                    <a:pt x="731" y="72"/>
                  </a:lnTo>
                  <a:lnTo>
                    <a:pt x="733" y="60"/>
                  </a:lnTo>
                  <a:lnTo>
                    <a:pt x="731" y="48"/>
                  </a:lnTo>
                  <a:lnTo>
                    <a:pt x="729" y="37"/>
                  </a:lnTo>
                  <a:lnTo>
                    <a:pt x="723" y="27"/>
                  </a:lnTo>
                  <a:lnTo>
                    <a:pt x="715" y="17"/>
                  </a:lnTo>
                  <a:lnTo>
                    <a:pt x="706" y="10"/>
                  </a:lnTo>
                  <a:lnTo>
                    <a:pt x="696" y="4"/>
                  </a:lnTo>
                  <a:lnTo>
                    <a:pt x="684" y="2"/>
                  </a:lnTo>
                  <a:lnTo>
                    <a:pt x="673" y="0"/>
                  </a:lnTo>
                  <a:lnTo>
                    <a:pt x="661" y="2"/>
                  </a:lnTo>
                  <a:lnTo>
                    <a:pt x="649" y="4"/>
                  </a:lnTo>
                  <a:lnTo>
                    <a:pt x="640" y="10"/>
                  </a:lnTo>
                  <a:lnTo>
                    <a:pt x="632" y="17"/>
                  </a:lnTo>
                  <a:lnTo>
                    <a:pt x="624" y="27"/>
                  </a:lnTo>
                  <a:lnTo>
                    <a:pt x="618" y="37"/>
                  </a:lnTo>
                  <a:lnTo>
                    <a:pt x="616" y="48"/>
                  </a:lnTo>
                  <a:lnTo>
                    <a:pt x="615" y="60"/>
                  </a:lnTo>
                  <a:lnTo>
                    <a:pt x="615" y="68"/>
                  </a:lnTo>
                  <a:lnTo>
                    <a:pt x="616" y="74"/>
                  </a:lnTo>
                  <a:lnTo>
                    <a:pt x="618" y="81"/>
                  </a:lnTo>
                  <a:lnTo>
                    <a:pt x="622" y="87"/>
                  </a:lnTo>
                  <a:lnTo>
                    <a:pt x="607" y="105"/>
                  </a:lnTo>
                  <a:lnTo>
                    <a:pt x="591" y="126"/>
                  </a:lnTo>
                  <a:lnTo>
                    <a:pt x="576" y="149"/>
                  </a:lnTo>
                  <a:lnTo>
                    <a:pt x="560" y="176"/>
                  </a:lnTo>
                  <a:lnTo>
                    <a:pt x="549" y="207"/>
                  </a:lnTo>
                  <a:lnTo>
                    <a:pt x="539" y="240"/>
                  </a:lnTo>
                  <a:lnTo>
                    <a:pt x="533" y="275"/>
                  </a:lnTo>
                  <a:lnTo>
                    <a:pt x="533" y="312"/>
                  </a:lnTo>
                  <a:lnTo>
                    <a:pt x="537" y="343"/>
                  </a:lnTo>
                  <a:lnTo>
                    <a:pt x="545" y="372"/>
                  </a:lnTo>
                  <a:lnTo>
                    <a:pt x="556" y="401"/>
                  </a:lnTo>
                  <a:lnTo>
                    <a:pt x="572" y="428"/>
                  </a:lnTo>
                  <a:lnTo>
                    <a:pt x="591" y="456"/>
                  </a:lnTo>
                  <a:lnTo>
                    <a:pt x="615" y="481"/>
                  </a:lnTo>
                  <a:lnTo>
                    <a:pt x="644" y="506"/>
                  </a:lnTo>
                  <a:lnTo>
                    <a:pt x="675" y="531"/>
                  </a:lnTo>
                  <a:lnTo>
                    <a:pt x="667" y="541"/>
                  </a:lnTo>
                  <a:lnTo>
                    <a:pt x="659" y="553"/>
                  </a:lnTo>
                  <a:lnTo>
                    <a:pt x="653" y="562"/>
                  </a:lnTo>
                  <a:lnTo>
                    <a:pt x="647" y="574"/>
                  </a:lnTo>
                  <a:lnTo>
                    <a:pt x="647" y="574"/>
                  </a:lnTo>
                  <a:lnTo>
                    <a:pt x="500" y="884"/>
                  </a:lnTo>
                  <a:lnTo>
                    <a:pt x="485" y="871"/>
                  </a:lnTo>
                  <a:lnTo>
                    <a:pt x="467" y="857"/>
                  </a:lnTo>
                  <a:lnTo>
                    <a:pt x="448" y="843"/>
                  </a:lnTo>
                  <a:lnTo>
                    <a:pt x="426" y="832"/>
                  </a:lnTo>
                  <a:lnTo>
                    <a:pt x="403" y="822"/>
                  </a:lnTo>
                  <a:lnTo>
                    <a:pt x="378" y="816"/>
                  </a:lnTo>
                  <a:lnTo>
                    <a:pt x="353" y="814"/>
                  </a:lnTo>
                  <a:lnTo>
                    <a:pt x="326" y="816"/>
                  </a:lnTo>
                  <a:lnTo>
                    <a:pt x="298" y="824"/>
                  </a:lnTo>
                  <a:lnTo>
                    <a:pt x="273" y="836"/>
                  </a:lnTo>
                  <a:lnTo>
                    <a:pt x="248" y="855"/>
                  </a:lnTo>
                  <a:lnTo>
                    <a:pt x="225" y="878"/>
                  </a:lnTo>
                  <a:lnTo>
                    <a:pt x="202" y="909"/>
                  </a:lnTo>
                  <a:lnTo>
                    <a:pt x="180" y="944"/>
                  </a:lnTo>
                  <a:lnTo>
                    <a:pt x="161" y="985"/>
                  </a:lnTo>
                  <a:lnTo>
                    <a:pt x="143" y="1030"/>
                  </a:lnTo>
                  <a:lnTo>
                    <a:pt x="29" y="973"/>
                  </a:lnTo>
                  <a:lnTo>
                    <a:pt x="21" y="971"/>
                  </a:lnTo>
                  <a:lnTo>
                    <a:pt x="13" y="973"/>
                  </a:lnTo>
                  <a:lnTo>
                    <a:pt x="6" y="977"/>
                  </a:lnTo>
                  <a:lnTo>
                    <a:pt x="2" y="983"/>
                  </a:lnTo>
                  <a:lnTo>
                    <a:pt x="0" y="991"/>
                  </a:lnTo>
                  <a:lnTo>
                    <a:pt x="0" y="999"/>
                  </a:lnTo>
                  <a:lnTo>
                    <a:pt x="4" y="1004"/>
                  </a:lnTo>
                  <a:lnTo>
                    <a:pt x="12" y="1010"/>
                  </a:lnTo>
                  <a:lnTo>
                    <a:pt x="169" y="1086"/>
                  </a:lnTo>
                  <a:lnTo>
                    <a:pt x="174" y="1064"/>
                  </a:lnTo>
                  <a:lnTo>
                    <a:pt x="192" y="1020"/>
                  </a:lnTo>
                  <a:lnTo>
                    <a:pt x="209" y="981"/>
                  </a:lnTo>
                  <a:lnTo>
                    <a:pt x="227" y="946"/>
                  </a:lnTo>
                  <a:lnTo>
                    <a:pt x="246" y="917"/>
                  </a:lnTo>
                  <a:lnTo>
                    <a:pt x="267" y="894"/>
                  </a:lnTo>
                  <a:lnTo>
                    <a:pt x="289" y="874"/>
                  </a:lnTo>
                  <a:lnTo>
                    <a:pt x="310" y="863"/>
                  </a:lnTo>
                  <a:lnTo>
                    <a:pt x="333" y="855"/>
                  </a:lnTo>
                  <a:lnTo>
                    <a:pt x="357" y="853"/>
                  </a:lnTo>
                  <a:lnTo>
                    <a:pt x="378" y="857"/>
                  </a:lnTo>
                  <a:lnTo>
                    <a:pt x="399" y="865"/>
                  </a:lnTo>
                  <a:lnTo>
                    <a:pt x="421" y="874"/>
                  </a:lnTo>
                  <a:lnTo>
                    <a:pt x="438" y="886"/>
                  </a:lnTo>
                  <a:lnTo>
                    <a:pt x="456" y="898"/>
                  </a:lnTo>
                  <a:lnTo>
                    <a:pt x="471" y="911"/>
                  </a:lnTo>
                  <a:lnTo>
                    <a:pt x="483" y="923"/>
                  </a:lnTo>
                  <a:lnTo>
                    <a:pt x="456" y="979"/>
                  </a:lnTo>
                  <a:lnTo>
                    <a:pt x="775" y="1126"/>
                  </a:lnTo>
                  <a:lnTo>
                    <a:pt x="818" y="1035"/>
                  </a:lnTo>
                  <a:lnTo>
                    <a:pt x="820" y="1037"/>
                  </a:lnTo>
                  <a:lnTo>
                    <a:pt x="822" y="1039"/>
                  </a:lnTo>
                  <a:lnTo>
                    <a:pt x="822" y="1041"/>
                  </a:lnTo>
                  <a:lnTo>
                    <a:pt x="824" y="1043"/>
                  </a:lnTo>
                  <a:lnTo>
                    <a:pt x="824" y="1043"/>
                  </a:lnTo>
                  <a:lnTo>
                    <a:pt x="824" y="1043"/>
                  </a:lnTo>
                  <a:lnTo>
                    <a:pt x="830" y="1047"/>
                  </a:lnTo>
                  <a:lnTo>
                    <a:pt x="845" y="1057"/>
                  </a:lnTo>
                  <a:lnTo>
                    <a:pt x="865" y="1072"/>
                  </a:lnTo>
                  <a:lnTo>
                    <a:pt x="888" y="1094"/>
                  </a:lnTo>
                  <a:lnTo>
                    <a:pt x="909" y="1119"/>
                  </a:lnTo>
                  <a:lnTo>
                    <a:pt x="931" y="1148"/>
                  </a:lnTo>
                  <a:lnTo>
                    <a:pt x="944" y="1181"/>
                  </a:lnTo>
                  <a:lnTo>
                    <a:pt x="948" y="1216"/>
                  </a:lnTo>
                  <a:lnTo>
                    <a:pt x="944" y="1237"/>
                  </a:lnTo>
                  <a:lnTo>
                    <a:pt x="936" y="1258"/>
                  </a:lnTo>
                  <a:lnTo>
                    <a:pt x="925" y="1282"/>
                  </a:lnTo>
                  <a:lnTo>
                    <a:pt x="907" y="1303"/>
                  </a:lnTo>
                  <a:lnTo>
                    <a:pt x="886" y="1324"/>
                  </a:lnTo>
                  <a:lnTo>
                    <a:pt x="859" y="1344"/>
                  </a:lnTo>
                  <a:lnTo>
                    <a:pt x="828" y="1365"/>
                  </a:lnTo>
                  <a:lnTo>
                    <a:pt x="791" y="1384"/>
                  </a:lnTo>
                  <a:lnTo>
                    <a:pt x="764" y="1398"/>
                  </a:lnTo>
                  <a:lnTo>
                    <a:pt x="901" y="1514"/>
                  </a:lnTo>
                  <a:lnTo>
                    <a:pt x="909" y="1518"/>
                  </a:lnTo>
                  <a:lnTo>
                    <a:pt x="917" y="1518"/>
                  </a:lnTo>
                  <a:lnTo>
                    <a:pt x="923" y="1516"/>
                  </a:lnTo>
                  <a:lnTo>
                    <a:pt x="929" y="1512"/>
                  </a:lnTo>
                  <a:lnTo>
                    <a:pt x="933" y="1506"/>
                  </a:lnTo>
                  <a:lnTo>
                    <a:pt x="934" y="1497"/>
                  </a:lnTo>
                  <a:lnTo>
                    <a:pt x="931" y="1489"/>
                  </a:lnTo>
                  <a:lnTo>
                    <a:pt x="927" y="1483"/>
                  </a:lnTo>
                  <a:lnTo>
                    <a:pt x="927" y="1483"/>
                  </a:lnTo>
                  <a:lnTo>
                    <a:pt x="836" y="1406"/>
                  </a:lnTo>
                  <a:lnTo>
                    <a:pt x="870" y="1384"/>
                  </a:lnTo>
                  <a:lnTo>
                    <a:pt x="900" y="1363"/>
                  </a:lnTo>
                  <a:lnTo>
                    <a:pt x="925" y="1340"/>
                  </a:lnTo>
                  <a:lnTo>
                    <a:pt x="946" y="1316"/>
                  </a:lnTo>
                  <a:lnTo>
                    <a:pt x="964" y="1291"/>
                  </a:lnTo>
                  <a:lnTo>
                    <a:pt x="975" y="1266"/>
                  </a:lnTo>
                  <a:lnTo>
                    <a:pt x="983" y="1241"/>
                  </a:lnTo>
                  <a:lnTo>
                    <a:pt x="987" y="1216"/>
                  </a:lnTo>
                  <a:lnTo>
                    <a:pt x="983" y="1173"/>
                  </a:lnTo>
                  <a:lnTo>
                    <a:pt x="967" y="1134"/>
                  </a:lnTo>
                  <a:lnTo>
                    <a:pt x="946" y="1099"/>
                  </a:lnTo>
                  <a:lnTo>
                    <a:pt x="919" y="1068"/>
                  </a:lnTo>
                  <a:lnTo>
                    <a:pt x="894" y="1045"/>
                  </a:lnTo>
                  <a:lnTo>
                    <a:pt x="870" y="1026"/>
                  </a:lnTo>
                  <a:lnTo>
                    <a:pt x="853" y="1014"/>
                  </a:lnTo>
                  <a:lnTo>
                    <a:pt x="845" y="1008"/>
                  </a:lnTo>
                  <a:lnTo>
                    <a:pt x="841" y="1006"/>
                  </a:lnTo>
                  <a:lnTo>
                    <a:pt x="839" y="1006"/>
                  </a:lnTo>
                  <a:lnTo>
                    <a:pt x="836" y="1006"/>
                  </a:lnTo>
                  <a:lnTo>
                    <a:pt x="832" y="1006"/>
                  </a:lnTo>
                  <a:lnTo>
                    <a:pt x="965" y="717"/>
                  </a:lnTo>
                  <a:lnTo>
                    <a:pt x="964" y="717"/>
                  </a:lnTo>
                  <a:lnTo>
                    <a:pt x="965" y="715"/>
                  </a:lnTo>
                  <a:lnTo>
                    <a:pt x="965" y="713"/>
                  </a:lnTo>
                  <a:lnTo>
                    <a:pt x="965" y="713"/>
                  </a:lnTo>
                  <a:lnTo>
                    <a:pt x="965" y="712"/>
                  </a:lnTo>
                  <a:lnTo>
                    <a:pt x="979" y="721"/>
                  </a:lnTo>
                  <a:lnTo>
                    <a:pt x="996" y="733"/>
                  </a:lnTo>
                  <a:lnTo>
                    <a:pt x="1014" y="746"/>
                  </a:lnTo>
                  <a:lnTo>
                    <a:pt x="1029" y="762"/>
                  </a:lnTo>
                  <a:lnTo>
                    <a:pt x="1045" y="781"/>
                  </a:lnTo>
                  <a:lnTo>
                    <a:pt x="1059" y="801"/>
                  </a:lnTo>
                  <a:lnTo>
                    <a:pt x="1068" y="822"/>
                  </a:lnTo>
                  <a:lnTo>
                    <a:pt x="1072" y="845"/>
                  </a:lnTo>
                  <a:lnTo>
                    <a:pt x="1072" y="859"/>
                  </a:lnTo>
                  <a:lnTo>
                    <a:pt x="1070" y="872"/>
                  </a:lnTo>
                  <a:lnTo>
                    <a:pt x="1066" y="888"/>
                  </a:lnTo>
                  <a:lnTo>
                    <a:pt x="1060" y="902"/>
                  </a:lnTo>
                  <a:lnTo>
                    <a:pt x="1053" y="917"/>
                  </a:lnTo>
                  <a:lnTo>
                    <a:pt x="1043" y="931"/>
                  </a:lnTo>
                  <a:lnTo>
                    <a:pt x="1031" y="946"/>
                  </a:lnTo>
                  <a:lnTo>
                    <a:pt x="1018" y="960"/>
                  </a:lnTo>
                  <a:lnTo>
                    <a:pt x="1010" y="954"/>
                  </a:lnTo>
                  <a:lnTo>
                    <a:pt x="1000" y="950"/>
                  </a:lnTo>
                  <a:lnTo>
                    <a:pt x="991" y="948"/>
                  </a:lnTo>
                  <a:lnTo>
                    <a:pt x="981" y="948"/>
                  </a:lnTo>
                  <a:lnTo>
                    <a:pt x="969" y="950"/>
                  </a:lnTo>
                  <a:lnTo>
                    <a:pt x="958" y="952"/>
                  </a:lnTo>
                  <a:lnTo>
                    <a:pt x="948" y="958"/>
                  </a:lnTo>
                  <a:lnTo>
                    <a:pt x="940" y="966"/>
                  </a:lnTo>
                  <a:lnTo>
                    <a:pt x="933" y="975"/>
                  </a:lnTo>
                  <a:lnTo>
                    <a:pt x="927" y="985"/>
                  </a:lnTo>
                  <a:lnTo>
                    <a:pt x="925" y="997"/>
                  </a:lnTo>
                  <a:lnTo>
                    <a:pt x="923" y="1008"/>
                  </a:lnTo>
                  <a:lnTo>
                    <a:pt x="925" y="1020"/>
                  </a:lnTo>
                  <a:lnTo>
                    <a:pt x="927" y="1031"/>
                  </a:lnTo>
                  <a:lnTo>
                    <a:pt x="933" y="1041"/>
                  </a:lnTo>
                  <a:lnTo>
                    <a:pt x="940" y="1049"/>
                  </a:lnTo>
                  <a:lnTo>
                    <a:pt x="948" y="1057"/>
                  </a:lnTo>
                  <a:lnTo>
                    <a:pt x="958" y="1062"/>
                  </a:lnTo>
                  <a:lnTo>
                    <a:pt x="969" y="1064"/>
                  </a:lnTo>
                  <a:lnTo>
                    <a:pt x="981" y="1066"/>
                  </a:lnTo>
                  <a:lnTo>
                    <a:pt x="993" y="1064"/>
                  </a:lnTo>
                  <a:lnTo>
                    <a:pt x="1004" y="1062"/>
                  </a:lnTo>
                  <a:lnTo>
                    <a:pt x="1014" y="1057"/>
                  </a:lnTo>
                  <a:lnTo>
                    <a:pt x="1024" y="1049"/>
                  </a:lnTo>
                  <a:lnTo>
                    <a:pt x="1031" y="1041"/>
                  </a:lnTo>
                  <a:lnTo>
                    <a:pt x="1037" y="1031"/>
                  </a:lnTo>
                  <a:lnTo>
                    <a:pt x="1039" y="1020"/>
                  </a:lnTo>
                  <a:lnTo>
                    <a:pt x="1041" y="1008"/>
                  </a:lnTo>
                  <a:lnTo>
                    <a:pt x="1041" y="1004"/>
                  </a:lnTo>
                  <a:lnTo>
                    <a:pt x="1041" y="1000"/>
                  </a:lnTo>
                  <a:lnTo>
                    <a:pt x="1041" y="999"/>
                  </a:lnTo>
                  <a:lnTo>
                    <a:pt x="1039" y="995"/>
                  </a:lnTo>
                  <a:lnTo>
                    <a:pt x="1059" y="975"/>
                  </a:lnTo>
                  <a:lnTo>
                    <a:pt x="1074" y="956"/>
                  </a:lnTo>
                  <a:lnTo>
                    <a:pt x="1088" y="936"/>
                  </a:lnTo>
                  <a:lnTo>
                    <a:pt x="1097" y="917"/>
                  </a:lnTo>
                  <a:lnTo>
                    <a:pt x="1105" y="900"/>
                  </a:lnTo>
                  <a:lnTo>
                    <a:pt x="1111" y="880"/>
                  </a:lnTo>
                  <a:lnTo>
                    <a:pt x="1113" y="861"/>
                  </a:lnTo>
                  <a:lnTo>
                    <a:pt x="1113" y="84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5" name="Freeform 13"/>
            <p:cNvSpPr>
              <a:spLocks/>
            </p:cNvSpPr>
            <p:nvPr/>
          </p:nvSpPr>
          <p:spPr bwMode="auto">
            <a:xfrm>
              <a:off x="2874" y="1985"/>
              <a:ext cx="39" cy="39"/>
            </a:xfrm>
            <a:custGeom>
              <a:avLst/>
              <a:gdLst/>
              <a:ahLst/>
              <a:cxnLst>
                <a:cxn ang="0">
                  <a:pos x="15" y="0"/>
                </a:cxn>
                <a:cxn ang="0">
                  <a:pos x="10" y="2"/>
                </a:cxn>
                <a:cxn ang="0">
                  <a:pos x="4" y="6"/>
                </a:cxn>
                <a:cxn ang="0">
                  <a:pos x="0" y="14"/>
                </a:cxn>
                <a:cxn ang="0">
                  <a:pos x="0" y="22"/>
                </a:cxn>
                <a:cxn ang="0">
                  <a:pos x="2" y="29"/>
                </a:cxn>
                <a:cxn ang="0">
                  <a:pos x="6" y="33"/>
                </a:cxn>
                <a:cxn ang="0">
                  <a:pos x="13" y="37"/>
                </a:cxn>
                <a:cxn ang="0">
                  <a:pos x="21" y="39"/>
                </a:cxn>
                <a:cxn ang="0">
                  <a:pos x="29" y="37"/>
                </a:cxn>
                <a:cxn ang="0">
                  <a:pos x="33" y="31"/>
                </a:cxn>
                <a:cxn ang="0">
                  <a:pos x="37" y="24"/>
                </a:cxn>
                <a:cxn ang="0">
                  <a:pos x="39" y="16"/>
                </a:cxn>
                <a:cxn ang="0">
                  <a:pos x="37" y="8"/>
                </a:cxn>
                <a:cxn ang="0">
                  <a:pos x="31" y="4"/>
                </a:cxn>
                <a:cxn ang="0">
                  <a:pos x="23" y="0"/>
                </a:cxn>
                <a:cxn ang="0">
                  <a:pos x="15" y="0"/>
                </a:cxn>
              </a:cxnLst>
              <a:rect l="0" t="0" r="r" b="b"/>
              <a:pathLst>
                <a:path w="39" h="39">
                  <a:moveTo>
                    <a:pt x="15" y="0"/>
                  </a:moveTo>
                  <a:lnTo>
                    <a:pt x="10" y="2"/>
                  </a:lnTo>
                  <a:lnTo>
                    <a:pt x="4" y="6"/>
                  </a:lnTo>
                  <a:lnTo>
                    <a:pt x="0" y="14"/>
                  </a:lnTo>
                  <a:lnTo>
                    <a:pt x="0" y="22"/>
                  </a:lnTo>
                  <a:lnTo>
                    <a:pt x="2" y="29"/>
                  </a:lnTo>
                  <a:lnTo>
                    <a:pt x="6" y="33"/>
                  </a:lnTo>
                  <a:lnTo>
                    <a:pt x="13" y="37"/>
                  </a:lnTo>
                  <a:lnTo>
                    <a:pt x="21" y="39"/>
                  </a:lnTo>
                  <a:lnTo>
                    <a:pt x="29" y="37"/>
                  </a:lnTo>
                  <a:lnTo>
                    <a:pt x="33" y="31"/>
                  </a:lnTo>
                  <a:lnTo>
                    <a:pt x="37" y="24"/>
                  </a:lnTo>
                  <a:lnTo>
                    <a:pt x="39" y="16"/>
                  </a:lnTo>
                  <a:lnTo>
                    <a:pt x="37" y="8"/>
                  </a:lnTo>
                  <a:lnTo>
                    <a:pt x="31" y="4"/>
                  </a:lnTo>
                  <a:lnTo>
                    <a:pt x="23" y="0"/>
                  </a:lnTo>
                  <a:lnTo>
                    <a:pt x="1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6" name="Freeform 14"/>
            <p:cNvSpPr>
              <a:spLocks/>
            </p:cNvSpPr>
            <p:nvPr/>
          </p:nvSpPr>
          <p:spPr bwMode="auto">
            <a:xfrm>
              <a:off x="2525" y="1898"/>
              <a:ext cx="382" cy="334"/>
            </a:xfrm>
            <a:custGeom>
              <a:avLst/>
              <a:gdLst/>
              <a:ahLst/>
              <a:cxnLst>
                <a:cxn ang="0">
                  <a:pos x="382" y="167"/>
                </a:cxn>
                <a:cxn ang="0">
                  <a:pos x="339" y="130"/>
                </a:cxn>
                <a:cxn ang="0">
                  <a:pos x="312" y="74"/>
                </a:cxn>
                <a:cxn ang="0">
                  <a:pos x="252" y="113"/>
                </a:cxn>
                <a:cxn ang="0">
                  <a:pos x="260" y="120"/>
                </a:cxn>
                <a:cxn ang="0">
                  <a:pos x="262" y="128"/>
                </a:cxn>
                <a:cxn ang="0">
                  <a:pos x="258" y="148"/>
                </a:cxn>
                <a:cxn ang="0">
                  <a:pos x="240" y="157"/>
                </a:cxn>
                <a:cxn ang="0">
                  <a:pos x="223" y="151"/>
                </a:cxn>
                <a:cxn ang="0">
                  <a:pos x="213" y="136"/>
                </a:cxn>
                <a:cxn ang="0">
                  <a:pos x="219" y="116"/>
                </a:cxn>
                <a:cxn ang="0">
                  <a:pos x="235" y="107"/>
                </a:cxn>
                <a:cxn ang="0">
                  <a:pos x="244" y="109"/>
                </a:cxn>
                <a:cxn ang="0">
                  <a:pos x="252" y="113"/>
                </a:cxn>
                <a:cxn ang="0">
                  <a:pos x="277" y="37"/>
                </a:cxn>
                <a:cxn ang="0">
                  <a:pos x="260" y="25"/>
                </a:cxn>
                <a:cxn ang="0">
                  <a:pos x="240" y="16"/>
                </a:cxn>
                <a:cxn ang="0">
                  <a:pos x="221" y="8"/>
                </a:cxn>
                <a:cxn ang="0">
                  <a:pos x="176" y="0"/>
                </a:cxn>
                <a:cxn ang="0">
                  <a:pos x="112" y="10"/>
                </a:cxn>
                <a:cxn ang="0">
                  <a:pos x="56" y="43"/>
                </a:cxn>
                <a:cxn ang="0">
                  <a:pos x="17" y="95"/>
                </a:cxn>
                <a:cxn ang="0">
                  <a:pos x="0" y="159"/>
                </a:cxn>
                <a:cxn ang="0">
                  <a:pos x="12" y="223"/>
                </a:cxn>
                <a:cxn ang="0">
                  <a:pos x="46" y="277"/>
                </a:cxn>
                <a:cxn ang="0">
                  <a:pos x="101" y="316"/>
                </a:cxn>
                <a:cxn ang="0">
                  <a:pos x="151" y="332"/>
                </a:cxn>
                <a:cxn ang="0">
                  <a:pos x="184" y="334"/>
                </a:cxn>
                <a:cxn ang="0">
                  <a:pos x="219" y="328"/>
                </a:cxn>
                <a:cxn ang="0">
                  <a:pos x="250" y="316"/>
                </a:cxn>
                <a:cxn ang="0">
                  <a:pos x="250" y="306"/>
                </a:cxn>
                <a:cxn ang="0">
                  <a:pos x="225" y="297"/>
                </a:cxn>
                <a:cxn ang="0">
                  <a:pos x="196" y="277"/>
                </a:cxn>
                <a:cxn ang="0">
                  <a:pos x="172" y="244"/>
                </a:cxn>
                <a:cxn ang="0">
                  <a:pos x="159" y="211"/>
                </a:cxn>
                <a:cxn ang="0">
                  <a:pos x="155" y="190"/>
                </a:cxn>
                <a:cxn ang="0">
                  <a:pos x="155" y="180"/>
                </a:cxn>
                <a:cxn ang="0">
                  <a:pos x="161" y="175"/>
                </a:cxn>
                <a:cxn ang="0">
                  <a:pos x="172" y="173"/>
                </a:cxn>
                <a:cxn ang="0">
                  <a:pos x="178" y="179"/>
                </a:cxn>
                <a:cxn ang="0">
                  <a:pos x="180" y="184"/>
                </a:cxn>
                <a:cxn ang="0">
                  <a:pos x="188" y="217"/>
                </a:cxn>
                <a:cxn ang="0">
                  <a:pos x="229" y="268"/>
                </a:cxn>
                <a:cxn ang="0">
                  <a:pos x="242" y="275"/>
                </a:cxn>
                <a:cxn ang="0">
                  <a:pos x="260" y="281"/>
                </a:cxn>
                <a:cxn ang="0">
                  <a:pos x="277" y="283"/>
                </a:cxn>
                <a:cxn ang="0">
                  <a:pos x="297" y="283"/>
                </a:cxn>
                <a:cxn ang="0">
                  <a:pos x="320" y="252"/>
                </a:cxn>
                <a:cxn ang="0">
                  <a:pos x="335" y="217"/>
                </a:cxn>
              </a:cxnLst>
              <a:rect l="0" t="0" r="r" b="b"/>
              <a:pathLst>
                <a:path w="382" h="334">
                  <a:moveTo>
                    <a:pt x="374" y="223"/>
                  </a:moveTo>
                  <a:lnTo>
                    <a:pt x="382" y="167"/>
                  </a:lnTo>
                  <a:lnTo>
                    <a:pt x="343" y="161"/>
                  </a:lnTo>
                  <a:lnTo>
                    <a:pt x="339" y="130"/>
                  </a:lnTo>
                  <a:lnTo>
                    <a:pt x="328" y="101"/>
                  </a:lnTo>
                  <a:lnTo>
                    <a:pt x="312" y="74"/>
                  </a:lnTo>
                  <a:lnTo>
                    <a:pt x="291" y="51"/>
                  </a:lnTo>
                  <a:lnTo>
                    <a:pt x="252" y="113"/>
                  </a:lnTo>
                  <a:lnTo>
                    <a:pt x="256" y="116"/>
                  </a:lnTo>
                  <a:lnTo>
                    <a:pt x="260" y="120"/>
                  </a:lnTo>
                  <a:lnTo>
                    <a:pt x="262" y="124"/>
                  </a:lnTo>
                  <a:lnTo>
                    <a:pt x="262" y="128"/>
                  </a:lnTo>
                  <a:lnTo>
                    <a:pt x="262" y="138"/>
                  </a:lnTo>
                  <a:lnTo>
                    <a:pt x="258" y="148"/>
                  </a:lnTo>
                  <a:lnTo>
                    <a:pt x="250" y="153"/>
                  </a:lnTo>
                  <a:lnTo>
                    <a:pt x="240" y="157"/>
                  </a:lnTo>
                  <a:lnTo>
                    <a:pt x="231" y="155"/>
                  </a:lnTo>
                  <a:lnTo>
                    <a:pt x="223" y="151"/>
                  </a:lnTo>
                  <a:lnTo>
                    <a:pt x="217" y="144"/>
                  </a:lnTo>
                  <a:lnTo>
                    <a:pt x="213" y="136"/>
                  </a:lnTo>
                  <a:lnTo>
                    <a:pt x="213" y="126"/>
                  </a:lnTo>
                  <a:lnTo>
                    <a:pt x="219" y="116"/>
                  </a:lnTo>
                  <a:lnTo>
                    <a:pt x="225" y="111"/>
                  </a:lnTo>
                  <a:lnTo>
                    <a:pt x="235" y="107"/>
                  </a:lnTo>
                  <a:lnTo>
                    <a:pt x="238" y="107"/>
                  </a:lnTo>
                  <a:lnTo>
                    <a:pt x="244" y="109"/>
                  </a:lnTo>
                  <a:lnTo>
                    <a:pt x="248" y="111"/>
                  </a:lnTo>
                  <a:lnTo>
                    <a:pt x="252" y="113"/>
                  </a:lnTo>
                  <a:lnTo>
                    <a:pt x="285" y="45"/>
                  </a:lnTo>
                  <a:lnTo>
                    <a:pt x="277" y="37"/>
                  </a:lnTo>
                  <a:lnTo>
                    <a:pt x="267" y="31"/>
                  </a:lnTo>
                  <a:lnTo>
                    <a:pt x="260" y="25"/>
                  </a:lnTo>
                  <a:lnTo>
                    <a:pt x="250" y="20"/>
                  </a:lnTo>
                  <a:lnTo>
                    <a:pt x="240" y="16"/>
                  </a:lnTo>
                  <a:lnTo>
                    <a:pt x="231" y="12"/>
                  </a:lnTo>
                  <a:lnTo>
                    <a:pt x="221" y="8"/>
                  </a:lnTo>
                  <a:lnTo>
                    <a:pt x="211" y="6"/>
                  </a:lnTo>
                  <a:lnTo>
                    <a:pt x="176" y="0"/>
                  </a:lnTo>
                  <a:lnTo>
                    <a:pt x="143" y="2"/>
                  </a:lnTo>
                  <a:lnTo>
                    <a:pt x="112" y="10"/>
                  </a:lnTo>
                  <a:lnTo>
                    <a:pt x="83" y="23"/>
                  </a:lnTo>
                  <a:lnTo>
                    <a:pt x="56" y="43"/>
                  </a:lnTo>
                  <a:lnTo>
                    <a:pt x="35" y="66"/>
                  </a:lnTo>
                  <a:lnTo>
                    <a:pt x="17" y="95"/>
                  </a:lnTo>
                  <a:lnTo>
                    <a:pt x="6" y="126"/>
                  </a:lnTo>
                  <a:lnTo>
                    <a:pt x="0" y="159"/>
                  </a:lnTo>
                  <a:lnTo>
                    <a:pt x="4" y="192"/>
                  </a:lnTo>
                  <a:lnTo>
                    <a:pt x="12" y="223"/>
                  </a:lnTo>
                  <a:lnTo>
                    <a:pt x="27" y="252"/>
                  </a:lnTo>
                  <a:lnTo>
                    <a:pt x="46" y="277"/>
                  </a:lnTo>
                  <a:lnTo>
                    <a:pt x="72" y="299"/>
                  </a:lnTo>
                  <a:lnTo>
                    <a:pt x="101" y="316"/>
                  </a:lnTo>
                  <a:lnTo>
                    <a:pt x="134" y="328"/>
                  </a:lnTo>
                  <a:lnTo>
                    <a:pt x="151" y="332"/>
                  </a:lnTo>
                  <a:lnTo>
                    <a:pt x="169" y="334"/>
                  </a:lnTo>
                  <a:lnTo>
                    <a:pt x="184" y="334"/>
                  </a:lnTo>
                  <a:lnTo>
                    <a:pt x="202" y="332"/>
                  </a:lnTo>
                  <a:lnTo>
                    <a:pt x="219" y="328"/>
                  </a:lnTo>
                  <a:lnTo>
                    <a:pt x="235" y="322"/>
                  </a:lnTo>
                  <a:lnTo>
                    <a:pt x="250" y="316"/>
                  </a:lnTo>
                  <a:lnTo>
                    <a:pt x="264" y="308"/>
                  </a:lnTo>
                  <a:lnTo>
                    <a:pt x="250" y="306"/>
                  </a:lnTo>
                  <a:lnTo>
                    <a:pt x="238" y="303"/>
                  </a:lnTo>
                  <a:lnTo>
                    <a:pt x="225" y="297"/>
                  </a:lnTo>
                  <a:lnTo>
                    <a:pt x="213" y="291"/>
                  </a:lnTo>
                  <a:lnTo>
                    <a:pt x="196" y="277"/>
                  </a:lnTo>
                  <a:lnTo>
                    <a:pt x="182" y="260"/>
                  </a:lnTo>
                  <a:lnTo>
                    <a:pt x="172" y="244"/>
                  </a:lnTo>
                  <a:lnTo>
                    <a:pt x="165" y="227"/>
                  </a:lnTo>
                  <a:lnTo>
                    <a:pt x="159" y="211"/>
                  </a:lnTo>
                  <a:lnTo>
                    <a:pt x="157" y="200"/>
                  </a:lnTo>
                  <a:lnTo>
                    <a:pt x="155" y="190"/>
                  </a:lnTo>
                  <a:lnTo>
                    <a:pt x="155" y="186"/>
                  </a:lnTo>
                  <a:lnTo>
                    <a:pt x="155" y="180"/>
                  </a:lnTo>
                  <a:lnTo>
                    <a:pt x="159" y="177"/>
                  </a:lnTo>
                  <a:lnTo>
                    <a:pt x="161" y="175"/>
                  </a:lnTo>
                  <a:lnTo>
                    <a:pt x="167" y="173"/>
                  </a:lnTo>
                  <a:lnTo>
                    <a:pt x="172" y="173"/>
                  </a:lnTo>
                  <a:lnTo>
                    <a:pt x="176" y="175"/>
                  </a:lnTo>
                  <a:lnTo>
                    <a:pt x="178" y="179"/>
                  </a:lnTo>
                  <a:lnTo>
                    <a:pt x="180" y="184"/>
                  </a:lnTo>
                  <a:lnTo>
                    <a:pt x="180" y="184"/>
                  </a:lnTo>
                  <a:lnTo>
                    <a:pt x="182" y="194"/>
                  </a:lnTo>
                  <a:lnTo>
                    <a:pt x="188" y="217"/>
                  </a:lnTo>
                  <a:lnTo>
                    <a:pt x="203" y="244"/>
                  </a:lnTo>
                  <a:lnTo>
                    <a:pt x="229" y="268"/>
                  </a:lnTo>
                  <a:lnTo>
                    <a:pt x="236" y="272"/>
                  </a:lnTo>
                  <a:lnTo>
                    <a:pt x="242" y="275"/>
                  </a:lnTo>
                  <a:lnTo>
                    <a:pt x="250" y="279"/>
                  </a:lnTo>
                  <a:lnTo>
                    <a:pt x="260" y="281"/>
                  </a:lnTo>
                  <a:lnTo>
                    <a:pt x="267" y="283"/>
                  </a:lnTo>
                  <a:lnTo>
                    <a:pt x="277" y="283"/>
                  </a:lnTo>
                  <a:lnTo>
                    <a:pt x="287" y="283"/>
                  </a:lnTo>
                  <a:lnTo>
                    <a:pt x="297" y="283"/>
                  </a:lnTo>
                  <a:lnTo>
                    <a:pt x="308" y="268"/>
                  </a:lnTo>
                  <a:lnTo>
                    <a:pt x="320" y="252"/>
                  </a:lnTo>
                  <a:lnTo>
                    <a:pt x="328" y="235"/>
                  </a:lnTo>
                  <a:lnTo>
                    <a:pt x="335" y="217"/>
                  </a:lnTo>
                  <a:lnTo>
                    <a:pt x="374" y="22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7" name="Freeform 15"/>
            <p:cNvSpPr>
              <a:spLocks/>
            </p:cNvSpPr>
            <p:nvPr/>
          </p:nvSpPr>
          <p:spPr bwMode="auto">
            <a:xfrm>
              <a:off x="2777" y="1943"/>
              <a:ext cx="39" cy="68"/>
            </a:xfrm>
            <a:custGeom>
              <a:avLst/>
              <a:gdLst/>
              <a:ahLst/>
              <a:cxnLst>
                <a:cxn ang="0">
                  <a:pos x="0" y="68"/>
                </a:cxn>
                <a:cxn ang="0">
                  <a:pos x="39" y="6"/>
                </a:cxn>
                <a:cxn ang="0">
                  <a:pos x="37" y="4"/>
                </a:cxn>
                <a:cxn ang="0">
                  <a:pos x="37" y="2"/>
                </a:cxn>
                <a:cxn ang="0">
                  <a:pos x="35" y="2"/>
                </a:cxn>
                <a:cxn ang="0">
                  <a:pos x="33" y="0"/>
                </a:cxn>
                <a:cxn ang="0">
                  <a:pos x="0" y="68"/>
                </a:cxn>
                <a:cxn ang="0">
                  <a:pos x="0" y="68"/>
                </a:cxn>
                <a:cxn ang="0">
                  <a:pos x="0" y="68"/>
                </a:cxn>
                <a:cxn ang="0">
                  <a:pos x="0" y="68"/>
                </a:cxn>
                <a:cxn ang="0">
                  <a:pos x="0" y="68"/>
                </a:cxn>
              </a:cxnLst>
              <a:rect l="0" t="0" r="r" b="b"/>
              <a:pathLst>
                <a:path w="39" h="68">
                  <a:moveTo>
                    <a:pt x="0" y="68"/>
                  </a:moveTo>
                  <a:lnTo>
                    <a:pt x="39" y="6"/>
                  </a:lnTo>
                  <a:lnTo>
                    <a:pt x="37" y="4"/>
                  </a:lnTo>
                  <a:lnTo>
                    <a:pt x="37" y="2"/>
                  </a:lnTo>
                  <a:lnTo>
                    <a:pt x="35" y="2"/>
                  </a:lnTo>
                  <a:lnTo>
                    <a:pt x="33" y="0"/>
                  </a:lnTo>
                  <a:lnTo>
                    <a:pt x="0" y="68"/>
                  </a:lnTo>
                  <a:lnTo>
                    <a:pt x="0" y="68"/>
                  </a:lnTo>
                  <a:lnTo>
                    <a:pt x="0" y="68"/>
                  </a:lnTo>
                  <a:lnTo>
                    <a:pt x="0"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Revanche</a:t>
            </a:r>
            <a:r>
              <a:rPr lang="en-US" dirty="0" smtClean="0"/>
              <a:t>  : (n)</a:t>
            </a:r>
            <a:endParaRPr lang="en-US" dirty="0"/>
          </a:p>
        </p:txBody>
      </p:sp>
      <p:sp>
        <p:nvSpPr>
          <p:cNvPr id="3" name="Content Placeholder 2"/>
          <p:cNvSpPr>
            <a:spLocks noGrp="1"/>
          </p:cNvSpPr>
          <p:nvPr>
            <p:ph sz="quarter" idx="1"/>
          </p:nvPr>
        </p:nvSpPr>
        <p:spPr/>
        <p:txBody>
          <a:bodyPr/>
          <a:lstStyle/>
          <a:p>
            <a:r>
              <a:rPr lang="fr-FR" dirty="0" smtClean="0"/>
              <a:t>Action de rendre la pareille pour un mal que l'on a reçu ; Action par laquelle on reprend un avantage qu'on avait perdu ; Seconde partie que l'on joue pour donner au perdant la possibilité de gagner à son tour.</a:t>
            </a:r>
            <a:endParaRPr lang="en-US" dirty="0" smtClean="0"/>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1184</TotalTime>
  <Words>658</Words>
  <Application>Microsoft Office PowerPoint</Application>
  <PresentationFormat>On-screen Show (4:3)</PresentationFormat>
  <Paragraphs>84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L’identité Linguistique</vt:lpstr>
      <vt:lpstr>Discussion Dans Les Groupes!</vt:lpstr>
      <vt:lpstr>Points Importants</vt:lpstr>
      <vt:lpstr>Vocabulaire </vt:lpstr>
      <vt:lpstr>Niveau : (nm) </vt:lpstr>
      <vt:lpstr>Frontalière : (adj) </vt:lpstr>
      <vt:lpstr>Diglossie : (nf) </vt:lpstr>
      <vt:lpstr>Côtoiement : (n) </vt:lpstr>
      <vt:lpstr>Revanche  : (n)</vt:lpstr>
      <vt:lpstr>Les Faits du Bilinguisme par Michèle NARVEZ</vt:lpstr>
      <vt:lpstr>Les Faits et Pourcentages des États-Unis </vt:lpstr>
      <vt:lpstr>Les Faits et Pourcentages de La France</vt:lpstr>
      <vt:lpstr>Types du Bilinguisme par Michèle NARVEZ</vt:lpstr>
      <vt:lpstr>Types du Bilinguisme</vt:lpstr>
      <vt:lpstr>Bilinguisme Scolaire par Michèle NARVEZ </vt:lpstr>
      <vt:lpstr>Bilinguisme/Biculturalisme par Michèle NARVEZ </vt:lpstr>
      <vt:lpstr>Pourquoi Le Bilinguisme?</vt:lpstr>
      <vt:lpstr>Produits, Pratiques, Perspectives?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L’identité Linguistique:</dc:title>
  <dc:creator>Katie</dc:creator>
  <cp:lastModifiedBy>mstampfl</cp:lastModifiedBy>
  <cp:revision>24</cp:revision>
  <dcterms:created xsi:type="dcterms:W3CDTF">2012-01-18T21:37:45Z</dcterms:created>
  <dcterms:modified xsi:type="dcterms:W3CDTF">2012-01-24T16:03:38Z</dcterms:modified>
</cp:coreProperties>
</file>